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6" r:id="rId3"/>
    <p:sldId id="268" r:id="rId4"/>
    <p:sldId id="269" r:id="rId5"/>
    <p:sldId id="270" r:id="rId6"/>
    <p:sldId id="271" r:id="rId7"/>
    <p:sldId id="263" r:id="rId8"/>
    <p:sldId id="272" r:id="rId9"/>
    <p:sldId id="273" r:id="rId10"/>
    <p:sldId id="274" r:id="rId11"/>
    <p:sldId id="275" r:id="rId12"/>
    <p:sldId id="276" r:id="rId13"/>
    <p:sldId id="277" r:id="rId14"/>
    <p:sldId id="278" r:id="rId15"/>
    <p:sldId id="279" r:id="rId16"/>
    <p:sldId id="280" r:id="rId17"/>
    <p:sldId id="281" r:id="rId18"/>
    <p:sldId id="282" r:id="rId19"/>
    <p:sldId id="283" r:id="rId20"/>
    <p:sldId id="284" r:id="rId21"/>
    <p:sldId id="287" r:id="rId22"/>
    <p:sldId id="285" r:id="rId23"/>
    <p:sldId id="286"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73" autoAdjust="0"/>
    <p:restoredTop sz="94660"/>
  </p:normalViewPr>
  <p:slideViewPr>
    <p:cSldViewPr snapToGrid="0">
      <p:cViewPr varScale="1">
        <p:scale>
          <a:sx n="87" d="100"/>
          <a:sy n="87" d="100"/>
        </p:scale>
        <p:origin x="389"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it-IT" smtClean="0"/>
              <a:t>Fare clic per modificare lo stile del titolo</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magine panoramica con didascali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smtClean="0"/>
              <a:t>Fare clic sull'icona per inserire un'immagine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smtClean="0"/>
              <a:t>Modifica gli stili del testo dello schema</a:t>
            </a:r>
          </a:p>
        </p:txBody>
      </p:sp>
      <p:sp>
        <p:nvSpPr>
          <p:cNvPr id="3" name="Date Placeholder 2"/>
          <p:cNvSpPr>
            <a:spLocks noGrp="1"/>
          </p:cNvSpPr>
          <p:nvPr>
            <p:ph type="dt" sz="half" idx="10"/>
          </p:nvPr>
        </p:nvSpPr>
        <p:spPr/>
        <p:txBody>
          <a:bodyPr/>
          <a:lstStyle/>
          <a:p>
            <a:fld id="{B61BEF0D-F0BB-DE4B-95CE-6DB70DBA9567}" type="datetimeFigureOut">
              <a:rPr lang="en-US" dirty="0"/>
              <a:pPr/>
              <a:t>1/23/2023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Modifica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1/23/2023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it-IT" smtClean="0"/>
              <a:t>Fare clic per modificare lo stile del titolo</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smtClean="0"/>
              <a:t>Modifica gli stili del testo dello schema</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Modifica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1/23/2023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Modifica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1/23/2023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it-IT" smtClean="0"/>
              <a:t>Fare clic per modificare lo stile del titolo</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it-IT" smtClean="0"/>
              <a:t>Modifica gli stili del testo dello schema</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Modifica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1/23/2023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it-IT" smtClean="0"/>
              <a:t>Fare clic per modificare lo stile del titolo</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it-IT" smtClean="0"/>
              <a:t>Modifica gli stili del testo dello schema</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Modifica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1/23/2023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p:txBody>
          <a:bodyPr vert="eaVert" anchor="t"/>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Content Placeholder 2"/>
          <p:cNvSpPr>
            <a:spLocks noGrp="1"/>
          </p:cNvSpPr>
          <p:nvPr>
            <p:ph idx="1"/>
          </p:nvPr>
        </p:nvSpPr>
        <p:spPr/>
        <p:txBody>
          <a:bodyPr anchor="ct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Modifica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1/23/2023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1/23/2023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Modifica gli stili del testo dello schema</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Modifica gli stili del testo dello schema</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1/23/2023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1/23/2023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1/23/2023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it-IT" smtClean="0"/>
              <a:t>Fare clic per modificare lo stile del titolo</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1/23/2023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it-IT" smtClean="0"/>
              <a:t>Fare clic per modificare lo stile del titolo</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smtClean="0"/>
              <a:t>Fare clic sull'icona per inserire un'immagine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1/23/2023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it-IT" smtClean="0"/>
              <a:t>Fare clic per modificare lo stile del titolo</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1/23/2023</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‹N›</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dirty="0" smtClean="0"/>
              <a:t/>
            </a:r>
            <a:br>
              <a:rPr lang="it-IT" dirty="0" smtClean="0"/>
            </a:br>
            <a:endParaRPr lang="it-IT" dirty="0"/>
          </a:p>
        </p:txBody>
      </p:sp>
      <p:sp>
        <p:nvSpPr>
          <p:cNvPr id="3" name="Sottotitolo 2"/>
          <p:cNvSpPr>
            <a:spLocks noGrp="1"/>
          </p:cNvSpPr>
          <p:nvPr>
            <p:ph type="subTitle" idx="1"/>
          </p:nvPr>
        </p:nvSpPr>
        <p:spPr>
          <a:xfrm>
            <a:off x="3239153" y="1396503"/>
            <a:ext cx="6400800" cy="1947333"/>
          </a:xfrm>
        </p:spPr>
        <p:txBody>
          <a:bodyPr>
            <a:noAutofit/>
          </a:bodyPr>
          <a:lstStyle/>
          <a:p>
            <a:r>
              <a:rPr lang="it-IT" sz="3600" b="1" dirty="0" smtClean="0"/>
              <a:t>Fondo pluriennale vincolato: definizione, costituzione, conservazione, lettura nei risultati di sintesi, lettura nel ciclo della spesa di investimento</a:t>
            </a:r>
            <a:endParaRPr lang="it-IT" sz="3600" b="1" dirty="0"/>
          </a:p>
        </p:txBody>
      </p:sp>
    </p:spTree>
    <p:extLst>
      <p:ext uri="{BB962C8B-B14F-4D97-AF65-F5344CB8AC3E}">
        <p14:creationId xmlns:p14="http://schemas.microsoft.com/office/powerpoint/2010/main" val="2831960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3165231" y="474345"/>
            <a:ext cx="6145823" cy="5078313"/>
          </a:xfrm>
          <a:prstGeom prst="rect">
            <a:avLst/>
          </a:prstGeom>
        </p:spPr>
        <p:txBody>
          <a:bodyPr wrap="square">
            <a:spAutoFit/>
          </a:bodyPr>
          <a:lstStyle/>
          <a:p>
            <a:pPr algn="just"/>
            <a:r>
              <a:rPr lang="it-IT" b="1" dirty="0">
                <a:solidFill>
                  <a:schemeClr val="bg1"/>
                </a:solidFill>
              </a:rPr>
              <a:t>Nel caso in cui, alla fine dell’esercizio, l’entrata sia stata accertata o incassata e la spesa non sia stata impegnata, tutti gli stanziamenti cui si riferisce la spesa, compresi quelli relativi al fondo pluriennale, iscritti nel primo esercizio del bilancio di previsione, costituiscono economia di bilancio e danno luogo alla formazione di </a:t>
            </a:r>
            <a:r>
              <a:rPr lang="it-IT" b="1" dirty="0">
                <a:solidFill>
                  <a:srgbClr val="FF0000"/>
                </a:solidFill>
              </a:rPr>
              <a:t>una quota del risultato di amministrazione dell’esercizio </a:t>
            </a:r>
            <a:r>
              <a:rPr lang="it-IT" b="1" dirty="0">
                <a:solidFill>
                  <a:schemeClr val="bg1"/>
                </a:solidFill>
              </a:rPr>
              <a:t>da destinarsi in relazione alla tipologia di entrata accertata. </a:t>
            </a:r>
            <a:endParaRPr lang="it-IT" b="1" dirty="0" smtClean="0">
              <a:solidFill>
                <a:schemeClr val="bg1"/>
              </a:solidFill>
            </a:endParaRPr>
          </a:p>
          <a:p>
            <a:pPr algn="just"/>
            <a:r>
              <a:rPr lang="it-IT" b="1" dirty="0" smtClean="0">
                <a:solidFill>
                  <a:schemeClr val="bg1"/>
                </a:solidFill>
                <a:effectLst/>
              </a:rPr>
              <a:t>…..omissis…..</a:t>
            </a:r>
          </a:p>
          <a:p>
            <a:pPr algn="just"/>
            <a:endParaRPr lang="it-IT" b="1" dirty="0">
              <a:solidFill>
                <a:schemeClr val="bg1"/>
              </a:solidFill>
            </a:endParaRPr>
          </a:p>
          <a:p>
            <a:pPr algn="just"/>
            <a:endParaRPr lang="it-IT" b="1" dirty="0" smtClean="0">
              <a:solidFill>
                <a:schemeClr val="bg1"/>
              </a:solidFill>
              <a:effectLst/>
            </a:endParaRPr>
          </a:p>
          <a:p>
            <a:pPr algn="just"/>
            <a:endParaRPr lang="it-IT" b="1" dirty="0" smtClean="0">
              <a:solidFill>
                <a:schemeClr val="bg1"/>
              </a:solidFill>
              <a:effectLst/>
            </a:endParaRPr>
          </a:p>
          <a:p>
            <a:pPr algn="just"/>
            <a:r>
              <a:rPr lang="it-IT" b="1" dirty="0">
                <a:solidFill>
                  <a:schemeClr val="bg1"/>
                </a:solidFill>
              </a:rPr>
              <a:t>Il fondo pluriennale vincolato non si costituisce anche nei casi in cui l’entrata posta a copertura della spesa di investimento non sia stata accertata. </a:t>
            </a:r>
          </a:p>
          <a:p>
            <a:pPr algn="just"/>
            <a:endParaRPr lang="it-IT" b="1" dirty="0" smtClean="0">
              <a:solidFill>
                <a:schemeClr val="bg1"/>
              </a:solidFill>
              <a:effectLst/>
            </a:endParaRPr>
          </a:p>
          <a:p>
            <a:pPr algn="just"/>
            <a:endParaRPr lang="it-IT" dirty="0">
              <a:solidFill>
                <a:schemeClr val="bg1"/>
              </a:solidFill>
              <a:effectLst/>
            </a:endParaRPr>
          </a:p>
        </p:txBody>
      </p:sp>
      <p:sp>
        <p:nvSpPr>
          <p:cNvPr id="3" name="Rettangolo 2"/>
          <p:cNvSpPr/>
          <p:nvPr/>
        </p:nvSpPr>
        <p:spPr>
          <a:xfrm>
            <a:off x="3130062" y="4154297"/>
            <a:ext cx="6096000" cy="369332"/>
          </a:xfrm>
          <a:prstGeom prst="rect">
            <a:avLst/>
          </a:prstGeom>
        </p:spPr>
        <p:txBody>
          <a:bodyPr>
            <a:spAutoFit/>
          </a:bodyPr>
          <a:lstStyle/>
          <a:p>
            <a:r>
              <a:rPr lang="it-IT" dirty="0" smtClean="0"/>
              <a:t>. </a:t>
            </a:r>
            <a:endParaRPr lang="it-IT" dirty="0"/>
          </a:p>
        </p:txBody>
      </p:sp>
    </p:spTree>
    <p:extLst>
      <p:ext uri="{BB962C8B-B14F-4D97-AF65-F5344CB8AC3E}">
        <p14:creationId xmlns:p14="http://schemas.microsoft.com/office/powerpoint/2010/main" val="42142841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3048000" y="335846"/>
            <a:ext cx="6096000" cy="6186309"/>
          </a:xfrm>
          <a:prstGeom prst="rect">
            <a:avLst/>
          </a:prstGeom>
        </p:spPr>
        <p:txBody>
          <a:bodyPr>
            <a:spAutoFit/>
          </a:bodyPr>
          <a:lstStyle/>
          <a:p>
            <a:r>
              <a:rPr lang="it-IT" b="1" dirty="0">
                <a:solidFill>
                  <a:srgbClr val="FF0000"/>
                </a:solidFill>
              </a:rPr>
              <a:t>La formazione del FPV per la spese concernenti il livello minimo di progettazione</a:t>
            </a:r>
          </a:p>
          <a:p>
            <a:pPr algn="just"/>
            <a:r>
              <a:rPr lang="it-IT" b="1" dirty="0">
                <a:solidFill>
                  <a:schemeClr val="bg1"/>
                </a:solidFill>
              </a:rPr>
              <a:t>Alla fine dell’esercizio, le risorse accantonate nel fondo pluriennale vincolato per il finanziamento delle spese concernenti il livello minimo di progettazione esterna di importo pari o superiore a quello ordinariamente previsto dall’articolo 36, comma 2, </a:t>
            </a:r>
            <a:r>
              <a:rPr lang="it-IT" b="1" dirty="0" err="1">
                <a:solidFill>
                  <a:schemeClr val="bg1"/>
                </a:solidFill>
              </a:rPr>
              <a:t>lett</a:t>
            </a:r>
            <a:r>
              <a:rPr lang="it-IT" b="1" dirty="0">
                <a:solidFill>
                  <a:schemeClr val="bg1"/>
                </a:solidFill>
              </a:rPr>
              <a:t>. a), del d.lgs. n. 50 del 2016, in materia di affidamento diretto dei contratti sotto soglia, non ancora impegnate, </a:t>
            </a:r>
            <a:r>
              <a:rPr lang="it-IT" b="1" dirty="0">
                <a:solidFill>
                  <a:srgbClr val="FF0000"/>
                </a:solidFill>
              </a:rPr>
              <a:t>possono essere interamente conservate nel fondo pluriennale vincolato </a:t>
            </a:r>
            <a:r>
              <a:rPr lang="it-IT" b="1" dirty="0">
                <a:solidFill>
                  <a:schemeClr val="bg1"/>
                </a:solidFill>
              </a:rPr>
              <a:t>determinato in sede di rendiconto a condizione che siano state formalmente attivate le relative procedure di affidamento .</a:t>
            </a:r>
          </a:p>
          <a:p>
            <a:pPr algn="just"/>
            <a:r>
              <a:rPr lang="it-IT" b="1" dirty="0">
                <a:solidFill>
                  <a:srgbClr val="FF0000"/>
                </a:solidFill>
              </a:rPr>
              <a:t>In assenza di aggiudicazione definitiva</a:t>
            </a:r>
            <a:r>
              <a:rPr lang="it-IT" b="1" dirty="0">
                <a:solidFill>
                  <a:schemeClr val="bg1"/>
                </a:solidFill>
              </a:rPr>
              <a:t>, entro l’esercizio successivo, le risorse accertate ma non ancora impegnate, cui il fondo pluriennale si riferisce, confluiscono nell’avanzo di amministrazione disponibile, destinato o vincolato in relazione alla fonte di finanziamento per la riprogrammazione dell’intervento in c/capitale, ed il fondo pluriennale deve essere ridotto di pari importo. </a:t>
            </a:r>
          </a:p>
        </p:txBody>
      </p:sp>
    </p:spTree>
    <p:extLst>
      <p:ext uri="{BB962C8B-B14F-4D97-AF65-F5344CB8AC3E}">
        <p14:creationId xmlns:p14="http://schemas.microsoft.com/office/powerpoint/2010/main" val="42300892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3048000" y="197346"/>
            <a:ext cx="6096000" cy="6463308"/>
          </a:xfrm>
          <a:prstGeom prst="rect">
            <a:avLst/>
          </a:prstGeom>
        </p:spPr>
        <p:txBody>
          <a:bodyPr>
            <a:spAutoFit/>
          </a:bodyPr>
          <a:lstStyle/>
          <a:p>
            <a:pPr algn="just"/>
            <a:r>
              <a:rPr lang="it-IT" b="1" dirty="0">
                <a:solidFill>
                  <a:srgbClr val="FF0000"/>
                </a:solidFill>
              </a:rPr>
              <a:t>La conservazione del fondo pluriennale vincolato per le spese non ancora impegnate</a:t>
            </a:r>
          </a:p>
          <a:p>
            <a:pPr algn="just"/>
            <a:r>
              <a:rPr lang="it-IT" b="1" dirty="0">
                <a:solidFill>
                  <a:schemeClr val="bg1"/>
                </a:solidFill>
              </a:rPr>
              <a:t>Alla fine dell’esercizio, le risorse accantonate nel fondo pluriennale vincolato per il finanziamento di spese non ancora impegnate per appalti pubblici di lavori di cui all’art. 3 comma 1 lettera </a:t>
            </a:r>
            <a:r>
              <a:rPr lang="it-IT" b="1" dirty="0" err="1">
                <a:solidFill>
                  <a:schemeClr val="bg1"/>
                </a:solidFill>
              </a:rPr>
              <a:t>ll</a:t>
            </a:r>
            <a:r>
              <a:rPr lang="it-IT" b="1" dirty="0">
                <a:solidFill>
                  <a:schemeClr val="bg1"/>
                </a:solidFill>
              </a:rPr>
              <a:t>), del decreto legislativo 18 aprile 2016, n. 50,  di importo pari o superiore a quello previsto ordinariamente dall’articolo 36, comma 2, </a:t>
            </a:r>
            <a:r>
              <a:rPr lang="it-IT" b="1" dirty="0" err="1">
                <a:solidFill>
                  <a:schemeClr val="bg1"/>
                </a:solidFill>
              </a:rPr>
              <a:t>lett</a:t>
            </a:r>
            <a:r>
              <a:rPr lang="it-IT" b="1" dirty="0">
                <a:solidFill>
                  <a:schemeClr val="bg1"/>
                </a:solidFill>
              </a:rPr>
              <a:t>. a), del d.lgs. n. 50 del 2016, in materia di affidamento diretto dei contratti sotto soglia, sono interamente conservate nel fondo pluriennale vincolato determinato in sede di rendiconto a condizione che siano verificate le seguenti prime due condizioni, e una delle successive:   </a:t>
            </a:r>
          </a:p>
          <a:p>
            <a:pPr algn="just"/>
            <a:r>
              <a:rPr lang="it-IT" b="1" dirty="0">
                <a:solidFill>
                  <a:schemeClr val="tx2"/>
                </a:solidFill>
              </a:rPr>
              <a:t>a)</a:t>
            </a:r>
            <a:r>
              <a:rPr lang="it-IT" b="1" dirty="0">
                <a:solidFill>
                  <a:schemeClr val="bg1"/>
                </a:solidFill>
              </a:rPr>
              <a:t>	</a:t>
            </a:r>
            <a:r>
              <a:rPr lang="it-IT" b="1" dirty="0">
                <a:solidFill>
                  <a:schemeClr val="tx2"/>
                </a:solidFill>
              </a:rPr>
              <a:t>sono state interamente accertate le entrate che costituiscono la copertura dell’intera spesa di investimento ;</a:t>
            </a:r>
          </a:p>
          <a:p>
            <a:pPr algn="just"/>
            <a:r>
              <a:rPr lang="it-IT" b="1" dirty="0">
                <a:solidFill>
                  <a:schemeClr val="tx2"/>
                </a:solidFill>
              </a:rPr>
              <a:t>b)	l’intervento cui il fondo pluriennale si riferisce risulti inserito nell’ultimo programma triennale dei lavori pubblici. Tale condizione non riguarda gli appalti pubblici di lavori di valore compreso tra 40.000 e 100.000 euro;</a:t>
            </a:r>
          </a:p>
        </p:txBody>
      </p:sp>
    </p:spTree>
    <p:extLst>
      <p:ext uri="{BB962C8B-B14F-4D97-AF65-F5344CB8AC3E}">
        <p14:creationId xmlns:p14="http://schemas.microsoft.com/office/powerpoint/2010/main" val="37376092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3048000" y="1595421"/>
            <a:ext cx="6096000" cy="4523418"/>
          </a:xfrm>
          <a:prstGeom prst="rect">
            <a:avLst/>
          </a:prstGeom>
        </p:spPr>
        <p:txBody>
          <a:bodyPr>
            <a:spAutoFit/>
          </a:bodyPr>
          <a:lstStyle/>
          <a:p>
            <a:pPr marL="342900" lvl="0" indent="-342900" algn="just">
              <a:lnSpc>
                <a:spcPct val="115000"/>
              </a:lnSpc>
              <a:spcAft>
                <a:spcPts val="1000"/>
              </a:spcAft>
              <a:buFont typeface="+mj-lt"/>
              <a:buAutoNum type="alphaLcParenR"/>
            </a:pPr>
            <a:r>
              <a:rPr lang="it-IT" b="1" dirty="0">
                <a:solidFill>
                  <a:schemeClr val="bg1"/>
                </a:solidFill>
                <a:ea typeface="Calibri" panose="020F0502020204030204" pitchFamily="34" charset="0"/>
              </a:rPr>
              <a:t>le spese previste nel quadro economico di un intervento inserito nel programma triennale di cui all’articolo 21 del d.lgs. n. 50 del 2016, sono state impegnate, anche parzialmente, sulla base di obbligazioni giuridicamente perfezionate, imputate secondo esigibilità </a:t>
            </a:r>
            <a:r>
              <a:rPr lang="it-IT" b="1" dirty="0">
                <a:ea typeface="Calibri" panose="020F0502020204030204" pitchFamily="34" charset="0"/>
              </a:rPr>
              <a:t>per l’acquisizione di terreni, espropri e occupazioni di urgenza, per la bonifica aree, per l’abbattimento delle  strutture preesistenti, per la viabilità riguardante l'accesso al cantiere, per l’allacciamento ai pubblici servizi, e per analoghe spese indispensabili per l’assolvimento delle attività necessarie per l’esecuzione dell’intervento da parte della controparte contrattuale .</a:t>
            </a:r>
            <a:endParaRPr lang="it-IT" dirty="0">
              <a:effectLst/>
            </a:endParaRPr>
          </a:p>
        </p:txBody>
      </p:sp>
    </p:spTree>
    <p:extLst>
      <p:ext uri="{BB962C8B-B14F-4D97-AF65-F5344CB8AC3E}">
        <p14:creationId xmlns:p14="http://schemas.microsoft.com/office/powerpoint/2010/main" val="11651199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3048000" y="1471541"/>
            <a:ext cx="6096000" cy="3914918"/>
          </a:xfrm>
          <a:prstGeom prst="rect">
            <a:avLst/>
          </a:prstGeom>
        </p:spPr>
        <p:txBody>
          <a:bodyPr>
            <a:spAutoFit/>
          </a:bodyPr>
          <a:lstStyle/>
          <a:p>
            <a:pPr marL="342900" lvl="0" indent="-342900" algn="just">
              <a:lnSpc>
                <a:spcPct val="115000"/>
              </a:lnSpc>
              <a:spcAft>
                <a:spcPts val="1000"/>
              </a:spcAft>
              <a:buFont typeface="+mj-lt"/>
              <a:buAutoNum type="alphaLcParenR"/>
            </a:pPr>
            <a:r>
              <a:rPr lang="it-IT" b="1" dirty="0">
                <a:solidFill>
                  <a:schemeClr val="bg1"/>
                </a:solidFill>
                <a:ea typeface="Calibri" panose="020F0502020204030204" pitchFamily="34" charset="0"/>
              </a:rPr>
              <a:t>in assenza di impegni di cui alla lettera c), </a:t>
            </a:r>
            <a:r>
              <a:rPr lang="it-IT" b="1" dirty="0">
                <a:ea typeface="Calibri" panose="020F0502020204030204" pitchFamily="34" charset="0"/>
              </a:rPr>
              <a:t>sono state formalmente attivate le procedure di affidamento dei livelli di progettazione successivi al minimo. In assenza di aggiudicazione definitiva, entro l’esercizio successivo, le risorse accertate ma non ancora impegnate, cui il fondo pluriennale si riferisce, confluiscono nel risultato di amministrazione disponibile, destinato o vincolato in relazione alla fonte di finanziamento per la riprogrammazione dell’intervento in c/capitale ed il fondo pluriennale deve essere ridotto di pari importo. </a:t>
            </a:r>
            <a:endParaRPr lang="it-IT" dirty="0">
              <a:effectLst/>
            </a:endParaRPr>
          </a:p>
        </p:txBody>
      </p:sp>
    </p:spTree>
    <p:extLst>
      <p:ext uri="{BB962C8B-B14F-4D97-AF65-F5344CB8AC3E}">
        <p14:creationId xmlns:p14="http://schemas.microsoft.com/office/powerpoint/2010/main" val="13824905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3024554" y="413238"/>
            <a:ext cx="6119446" cy="6082756"/>
          </a:xfrm>
          <a:prstGeom prst="rect">
            <a:avLst/>
          </a:prstGeom>
        </p:spPr>
        <p:txBody>
          <a:bodyPr wrap="square">
            <a:spAutoFit/>
          </a:bodyPr>
          <a:lstStyle/>
          <a:p>
            <a:pPr algn="just">
              <a:lnSpc>
                <a:spcPct val="115000"/>
              </a:lnSpc>
            </a:pPr>
            <a:r>
              <a:rPr lang="it-IT" b="1" dirty="0">
                <a:solidFill>
                  <a:schemeClr val="bg1"/>
                </a:solidFill>
                <a:ea typeface="Calibri" panose="020F0502020204030204" pitchFamily="34" charset="0"/>
              </a:rPr>
              <a:t>Pertanto, dopo l’aggiudicazione delle procedure di affidamento del livello di progettazione successivo al minimo, le risorse accantonate nel fondo pluriennale vincolato riguardanti l’intero stanziamento continuano ad essere interamente conservate:</a:t>
            </a:r>
            <a:endParaRPr lang="it-IT" dirty="0">
              <a:solidFill>
                <a:schemeClr val="bg1"/>
              </a:solidFill>
            </a:endParaRPr>
          </a:p>
          <a:p>
            <a:pPr marL="990600" indent="-90170" algn="just">
              <a:lnSpc>
                <a:spcPct val="115000"/>
              </a:lnSpc>
            </a:pPr>
            <a:r>
              <a:rPr lang="it-IT" b="1" dirty="0">
                <a:solidFill>
                  <a:schemeClr val="bg1"/>
                </a:solidFill>
                <a:ea typeface="Calibri" panose="020F0502020204030204" pitchFamily="34" charset="0"/>
              </a:rPr>
              <a:t>- nel corso degli esercizi in cui gli impegni registrati a seguito della stipula dei contratti riguardanti i livelli di progettazione successivi al minimo </a:t>
            </a:r>
            <a:r>
              <a:rPr lang="it-IT" b="1" dirty="0">
                <a:ea typeface="Calibri" panose="020F0502020204030204" pitchFamily="34" charset="0"/>
              </a:rPr>
              <a:t>sono liquidati o liquidabili</a:t>
            </a:r>
            <a:r>
              <a:rPr lang="it-IT" b="1" dirty="0">
                <a:solidFill>
                  <a:schemeClr val="bg1"/>
                </a:solidFill>
                <a:ea typeface="Calibri" panose="020F0502020204030204" pitchFamily="34" charset="0"/>
              </a:rPr>
              <a:t> nei tempi previsti contrattualmente. In caso di </a:t>
            </a:r>
            <a:r>
              <a:rPr lang="it-IT" b="1" dirty="0">
                <a:ea typeface="Calibri" panose="020F0502020204030204" pitchFamily="34" charset="0"/>
              </a:rPr>
              <a:t>contenzioso</a:t>
            </a:r>
            <a:r>
              <a:rPr lang="it-IT" b="1" dirty="0">
                <a:latin typeface="Calibri" panose="020F0502020204030204" pitchFamily="34" charset="0"/>
                <a:ea typeface="Calibri" panose="020F0502020204030204" pitchFamily="34" charset="0"/>
                <a:cs typeface="Times New Roman" panose="02020603050405020304" pitchFamily="18" charset="0"/>
              </a:rPr>
              <a:t> </a:t>
            </a:r>
            <a:r>
              <a:rPr lang="it-IT" b="1" dirty="0">
                <a:solidFill>
                  <a:schemeClr val="bg1"/>
                </a:solidFill>
                <a:ea typeface="Calibri" panose="020F0502020204030204" pitchFamily="34" charset="0"/>
              </a:rPr>
              <a:t>innanzi agli organi giurisdizionali e arbitrali, il fondo pluriennale è conservato;</a:t>
            </a:r>
            <a:endParaRPr lang="it-IT" dirty="0">
              <a:solidFill>
                <a:schemeClr val="bg1"/>
              </a:solidFill>
            </a:endParaRPr>
          </a:p>
          <a:p>
            <a:pPr marL="990600" indent="-90170" algn="just">
              <a:lnSpc>
                <a:spcPct val="115000"/>
              </a:lnSpc>
            </a:pPr>
            <a:r>
              <a:rPr lang="it-IT" b="1" dirty="0">
                <a:solidFill>
                  <a:schemeClr val="bg1"/>
                </a:solidFill>
                <a:ea typeface="Calibri" panose="020F0502020204030204" pitchFamily="34" charset="0"/>
              </a:rPr>
              <a:t>- nell’esercizio in cui è stato </a:t>
            </a:r>
            <a:r>
              <a:rPr lang="it-IT" b="1" dirty="0">
                <a:ea typeface="Calibri" panose="020F0502020204030204" pitchFamily="34" charset="0"/>
              </a:rPr>
              <a:t>verificato</a:t>
            </a:r>
            <a:r>
              <a:rPr lang="it-IT" dirty="0">
                <a:ea typeface="Calibri" panose="020F0502020204030204" pitchFamily="34" charset="0"/>
              </a:rPr>
              <a:t> </a:t>
            </a:r>
            <a:r>
              <a:rPr lang="it-IT" b="1" dirty="0">
                <a:solidFill>
                  <a:schemeClr val="bg1"/>
                </a:solidFill>
                <a:ea typeface="Calibri" panose="020F0502020204030204" pitchFamily="34" charset="0"/>
              </a:rPr>
              <a:t> il progetto destinato ad essere posto a base della gara concernente il livello di progettazione successivo o l’esecuzione </a:t>
            </a:r>
            <a:r>
              <a:rPr lang="it-IT" b="1" dirty="0" smtClean="0">
                <a:solidFill>
                  <a:schemeClr val="bg1"/>
                </a:solidFill>
                <a:ea typeface="Calibri" panose="020F0502020204030204" pitchFamily="34" charset="0"/>
              </a:rPr>
              <a:t>dell’intervento </a:t>
            </a:r>
            <a:r>
              <a:rPr lang="it-IT" b="1" dirty="0" smtClean="0">
                <a:ea typeface="Calibri" panose="020F0502020204030204" pitchFamily="34" charset="0"/>
              </a:rPr>
              <a:t>(validazione </a:t>
            </a:r>
            <a:r>
              <a:rPr lang="it-IT" b="1" dirty="0" err="1" smtClean="0">
                <a:ea typeface="Calibri" panose="020F0502020204030204" pitchFamily="34" charset="0"/>
              </a:rPr>
              <a:t>ndr</a:t>
            </a:r>
            <a:r>
              <a:rPr lang="it-IT" b="1" dirty="0" smtClean="0">
                <a:ea typeface="Calibri" panose="020F0502020204030204" pitchFamily="34" charset="0"/>
              </a:rPr>
              <a:t>);</a:t>
            </a:r>
            <a:endParaRPr lang="it-IT" dirty="0"/>
          </a:p>
          <a:p>
            <a:pPr algn="just">
              <a:spcAft>
                <a:spcPts val="0"/>
              </a:spcAft>
            </a:pPr>
            <a:r>
              <a:rPr lang="it-IT" sz="1000" i="1" dirty="0">
                <a:solidFill>
                  <a:schemeClr val="bg1"/>
                </a:solidFill>
                <a:latin typeface="Calibri" panose="020F0502020204030204" pitchFamily="34" charset="0"/>
                <a:ea typeface="Calibri" panose="020F0502020204030204" pitchFamily="34" charset="0"/>
                <a:cs typeface="Times New Roman" panose="02020603050405020304" pitchFamily="18" charset="0"/>
              </a:rPr>
              <a:t>Si fa riferimento alla verifica preventiva della progettazione di cui all’articolo 26 del d.lgs. n. 50 del 2016.  </a:t>
            </a:r>
            <a:r>
              <a:rPr lang="it-IT" sz="1000" dirty="0">
                <a:solidFill>
                  <a:schemeClr val="bg1"/>
                </a:solidFill>
                <a:latin typeface="Calibri" panose="020F0502020204030204" pitchFamily="34" charset="0"/>
                <a:ea typeface="Calibri" panose="020F0502020204030204" pitchFamily="34" charset="0"/>
                <a:cs typeface="Times New Roman" panose="02020603050405020304" pitchFamily="18" charset="0"/>
              </a:rPr>
              <a:t>Modifica prevista dal DM 1 agosto 2019.</a:t>
            </a:r>
            <a:endParaRPr lang="it-IT" sz="1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070809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3048000" y="1582341"/>
            <a:ext cx="6096000" cy="3693319"/>
          </a:xfrm>
          <a:prstGeom prst="rect">
            <a:avLst/>
          </a:prstGeom>
        </p:spPr>
        <p:txBody>
          <a:bodyPr>
            <a:spAutoFit/>
          </a:bodyPr>
          <a:lstStyle/>
          <a:p>
            <a:pPr algn="just"/>
            <a:r>
              <a:rPr lang="it-IT" b="1" dirty="0">
                <a:solidFill>
                  <a:schemeClr val="bg1"/>
                </a:solidFill>
              </a:rPr>
              <a:t>- nell’esercizio in cui sono state formalmente attivate le procedure di affidamento dei livelli di progettazione successivi;</a:t>
            </a:r>
          </a:p>
          <a:p>
            <a:pPr algn="just"/>
            <a:r>
              <a:rPr lang="it-IT" b="1" dirty="0">
                <a:solidFill>
                  <a:schemeClr val="bg1"/>
                </a:solidFill>
              </a:rPr>
              <a:t>- nell’esercizio in cui la procedura di affidamento dei livelli di progettazione successivi è aggiudicata, ecc.</a:t>
            </a:r>
          </a:p>
          <a:p>
            <a:pPr algn="just"/>
            <a:r>
              <a:rPr lang="it-IT" b="1" dirty="0"/>
              <a:t>Nel rendiconto dell’esercizio in cui non risulta realizzata l’attività attesa nell’esercizio concluso secondo lo sviluppo procedimentale previsto, in conformità ai criteri di continuità sopra indicati, le risorse accertate ma non ancora impegnate cui il fondo pluriennale si riferisce confluiscono nel risultato di amministrazione disponibile, destinato o vincolato in relazione alla fonte di finanziamento </a:t>
            </a:r>
          </a:p>
        </p:txBody>
      </p:sp>
    </p:spTree>
    <p:extLst>
      <p:ext uri="{BB962C8B-B14F-4D97-AF65-F5344CB8AC3E}">
        <p14:creationId xmlns:p14="http://schemas.microsoft.com/office/powerpoint/2010/main" val="2494530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3048000" y="1305342"/>
            <a:ext cx="6096000" cy="3970318"/>
          </a:xfrm>
          <a:prstGeom prst="rect">
            <a:avLst/>
          </a:prstGeom>
        </p:spPr>
        <p:txBody>
          <a:bodyPr>
            <a:spAutoFit/>
          </a:bodyPr>
          <a:lstStyle/>
          <a:p>
            <a:pPr algn="just"/>
            <a:r>
              <a:rPr lang="it-IT" b="1" dirty="0"/>
              <a:t>entro l’esercizio successivo alla validazione </a:t>
            </a:r>
            <a:r>
              <a:rPr lang="it-IT" b="1" dirty="0">
                <a:solidFill>
                  <a:schemeClr val="bg1"/>
                </a:solidFill>
              </a:rPr>
              <a:t>del progetto destinato ad essere posto a base della gara concernente l’esecuzione dell’intervento, sono state formalmente attivate le procedure di affidamento , comprese quelle previste dall’articolo 59, commi 1 e 1-bis del codice. </a:t>
            </a:r>
            <a:r>
              <a:rPr lang="it-IT" b="1" dirty="0"/>
              <a:t>In assenza di aggiudicazione </a:t>
            </a:r>
            <a:r>
              <a:rPr lang="it-IT" b="1" dirty="0">
                <a:solidFill>
                  <a:schemeClr val="bg1"/>
                </a:solidFill>
              </a:rPr>
              <a:t>definitiva delle procedure di cui al periodo precedente entro l’esercizio successivo, le risorse accertate ma non ancora impegnate, cui il fondo pluriennale si riferisce, confluiscono nell’avanzo di amministrazione disponibile, destinato o vincolato in relazione alla fonte di finanziamento per la riprogrammazione dell’intervento in c/capitale ed il fondo pluriennale deve essere ridotto di pari importo. </a:t>
            </a:r>
          </a:p>
        </p:txBody>
      </p:sp>
    </p:spTree>
    <p:extLst>
      <p:ext uri="{BB962C8B-B14F-4D97-AF65-F5344CB8AC3E}">
        <p14:creationId xmlns:p14="http://schemas.microsoft.com/office/powerpoint/2010/main" val="42069591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3048000" y="1028343"/>
            <a:ext cx="6096000" cy="4801314"/>
          </a:xfrm>
          <a:prstGeom prst="rect">
            <a:avLst/>
          </a:prstGeom>
        </p:spPr>
        <p:txBody>
          <a:bodyPr>
            <a:spAutoFit/>
          </a:bodyPr>
          <a:lstStyle/>
          <a:p>
            <a:pPr algn="just"/>
            <a:r>
              <a:rPr lang="it-IT" b="1" dirty="0"/>
              <a:t>gli eventuali ribassi di asta </a:t>
            </a:r>
            <a:r>
              <a:rPr lang="it-IT" b="1" dirty="0">
                <a:solidFill>
                  <a:schemeClr val="bg1"/>
                </a:solidFill>
              </a:rPr>
              <a:t>costituiscono economie di bilancio e confluiscono nel risultato di amministrazione disponibile, destinato o vincolato in relazione alla fonte di finanziamento, </a:t>
            </a:r>
            <a:r>
              <a:rPr lang="it-IT" b="1" dirty="0"/>
              <a:t>se entro il secondo esercizio successivo alla stipula del contratto  non sia intervenuta formale rideterminazione del quadro economico progettuale </a:t>
            </a:r>
            <a:r>
              <a:rPr lang="it-IT" b="1" dirty="0">
                <a:solidFill>
                  <a:schemeClr val="bg1"/>
                </a:solidFill>
              </a:rPr>
              <a:t>da parte dell'organo competente che incrementa le spese del quadro economico dell'opera stessa finanziandole con le economie registrate a seguito della stipula del contratto. Quando l’opera è completata, o prima, in caso di svincolo da parte del Responsabile Unico del Progetto, le spese previste nel quadro economico dell’opera e non impegnate costituiscono economie di bilancio e confluiscono nel risultato di amministrazione coerente con la natura dei finanziamenti.</a:t>
            </a:r>
          </a:p>
        </p:txBody>
      </p:sp>
    </p:spTree>
    <p:extLst>
      <p:ext uri="{BB962C8B-B14F-4D97-AF65-F5344CB8AC3E}">
        <p14:creationId xmlns:p14="http://schemas.microsoft.com/office/powerpoint/2010/main" val="24075649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3048000" y="2413338"/>
            <a:ext cx="6096000" cy="2031325"/>
          </a:xfrm>
          <a:prstGeom prst="rect">
            <a:avLst/>
          </a:prstGeom>
        </p:spPr>
        <p:txBody>
          <a:bodyPr>
            <a:spAutoFit/>
          </a:bodyPr>
          <a:lstStyle/>
          <a:p>
            <a:pPr algn="just"/>
            <a:r>
              <a:rPr lang="it-IT" dirty="0">
                <a:solidFill>
                  <a:schemeClr val="bg1"/>
                </a:solidFill>
              </a:rPr>
              <a:t>Si segnala la rilevanza della “</a:t>
            </a:r>
            <a:r>
              <a:rPr lang="it-IT" dirty="0"/>
              <a:t>prenotazione della spesa”</a:t>
            </a:r>
            <a:r>
              <a:rPr lang="it-IT" dirty="0">
                <a:solidFill>
                  <a:schemeClr val="bg1"/>
                </a:solidFill>
              </a:rPr>
              <a:t> riguardante le spese delle gare formalmente indette e del quadro economico dell’opera, in assenza della quale non è possibile procedere alla costituzione del fondo pluriennale vincolato in assenza di impegni imputati nelle scritture contabili degli esercizi successivi. </a:t>
            </a:r>
          </a:p>
        </p:txBody>
      </p:sp>
    </p:spTree>
    <p:extLst>
      <p:ext uri="{BB962C8B-B14F-4D97-AF65-F5344CB8AC3E}">
        <p14:creationId xmlns:p14="http://schemas.microsoft.com/office/powerpoint/2010/main" val="38954669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3048000" y="722105"/>
            <a:ext cx="6096000" cy="5413790"/>
          </a:xfrm>
          <a:prstGeom prst="rect">
            <a:avLst/>
          </a:prstGeom>
        </p:spPr>
        <p:txBody>
          <a:bodyPr>
            <a:spAutoFit/>
          </a:bodyPr>
          <a:lstStyle/>
          <a:p>
            <a:pPr lvl="1" algn="just">
              <a:spcBef>
                <a:spcPct val="20000"/>
              </a:spcBef>
              <a:spcAft>
                <a:spcPts val="600"/>
              </a:spcAft>
              <a:buClr>
                <a:prstClr val="white"/>
              </a:buClr>
              <a:buSzPct val="80000"/>
            </a:pPr>
            <a:r>
              <a:rPr lang="it-IT" sz="2400" b="1" dirty="0">
                <a:solidFill>
                  <a:srgbClr val="537D0B">
                    <a:lumMod val="75000"/>
                  </a:srgbClr>
                </a:solidFill>
              </a:rPr>
              <a:t>5.4.1	Il fondo pluriennale vincolato è un saldo finanziario, costituito da risorse già </a:t>
            </a:r>
            <a:r>
              <a:rPr lang="it-IT" sz="2400" b="1" dirty="0">
                <a:solidFill>
                  <a:srgbClr val="FF0000"/>
                </a:solidFill>
              </a:rPr>
              <a:t>accertate</a:t>
            </a:r>
            <a:r>
              <a:rPr lang="it-IT" sz="2400" b="1" dirty="0">
                <a:solidFill>
                  <a:srgbClr val="537D0B">
                    <a:lumMod val="75000"/>
                  </a:srgbClr>
                </a:solidFill>
              </a:rPr>
              <a:t> destinate al finanziamento di obbligazioni passive dell’ente già </a:t>
            </a:r>
            <a:r>
              <a:rPr lang="it-IT" sz="2400" b="1" dirty="0">
                <a:solidFill>
                  <a:srgbClr val="FF0000"/>
                </a:solidFill>
              </a:rPr>
              <a:t>impegnate</a:t>
            </a:r>
            <a:r>
              <a:rPr lang="it-IT" sz="2400" b="1" dirty="0">
                <a:solidFill>
                  <a:srgbClr val="537D0B">
                    <a:lumMod val="75000"/>
                  </a:srgbClr>
                </a:solidFill>
              </a:rPr>
              <a:t>, ma </a:t>
            </a:r>
            <a:r>
              <a:rPr lang="it-IT" sz="2400" b="1" dirty="0">
                <a:solidFill>
                  <a:srgbClr val="FF0000"/>
                </a:solidFill>
              </a:rPr>
              <a:t>esigibili</a:t>
            </a:r>
            <a:r>
              <a:rPr lang="it-IT" sz="2400" b="1" dirty="0">
                <a:solidFill>
                  <a:srgbClr val="537D0B">
                    <a:lumMod val="75000"/>
                  </a:srgbClr>
                </a:solidFill>
              </a:rPr>
              <a:t> in esercizi successivi a quello in cui è accertata l’entrata.</a:t>
            </a:r>
          </a:p>
          <a:p>
            <a:pPr marL="285750" lvl="0" indent="-285750" algn="just">
              <a:spcBef>
                <a:spcPct val="20000"/>
              </a:spcBef>
              <a:spcAft>
                <a:spcPts val="600"/>
              </a:spcAft>
              <a:buClr>
                <a:prstClr val="white"/>
              </a:buClr>
              <a:buSzPct val="80000"/>
              <a:buFont typeface="Wingdings 3" panose="05040102010807070707" pitchFamily="18" charset="2"/>
              <a:buChar char=""/>
            </a:pPr>
            <a:r>
              <a:rPr lang="it-IT" sz="2400" b="1" dirty="0">
                <a:solidFill>
                  <a:srgbClr val="537D0B">
                    <a:lumMod val="75000"/>
                  </a:srgbClr>
                </a:solidFill>
              </a:rPr>
              <a:t>Trattasi di un saldo finanziario che garantisce la copertura di spese imputate agli esercizi successivi a quello in corso, che nasce dall’esigenza di applicare il principio della competenza finanziaria di cui all’allegato 1, e………….. </a:t>
            </a:r>
          </a:p>
        </p:txBody>
      </p:sp>
    </p:spTree>
    <p:extLst>
      <p:ext uri="{BB962C8B-B14F-4D97-AF65-F5344CB8AC3E}">
        <p14:creationId xmlns:p14="http://schemas.microsoft.com/office/powerpoint/2010/main" val="1818702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2839915" y="1714500"/>
            <a:ext cx="6348047" cy="1384995"/>
          </a:xfrm>
          <a:prstGeom prst="rect">
            <a:avLst/>
          </a:prstGeom>
        </p:spPr>
        <p:txBody>
          <a:bodyPr wrap="square">
            <a:spAutoFit/>
          </a:bodyPr>
          <a:lstStyle/>
          <a:p>
            <a:r>
              <a:rPr lang="it-IT" sz="2800" b="1" dirty="0"/>
              <a:t>Le decisioni della Corte dei Conti in materia di fondo pluriennale vincolato.</a:t>
            </a:r>
          </a:p>
        </p:txBody>
      </p:sp>
      <p:sp>
        <p:nvSpPr>
          <p:cNvPr id="3" name="Rettangolo 2"/>
          <p:cNvSpPr/>
          <p:nvPr/>
        </p:nvSpPr>
        <p:spPr>
          <a:xfrm>
            <a:off x="2839915" y="3393831"/>
            <a:ext cx="6348047" cy="1200329"/>
          </a:xfrm>
          <a:prstGeom prst="rect">
            <a:avLst/>
          </a:prstGeom>
        </p:spPr>
        <p:txBody>
          <a:bodyPr wrap="square">
            <a:spAutoFit/>
          </a:bodyPr>
          <a:lstStyle/>
          <a:p>
            <a:pPr algn="just"/>
            <a:endParaRPr lang="it-IT" sz="2400" b="1" dirty="0"/>
          </a:p>
          <a:p>
            <a:pPr algn="just"/>
            <a:r>
              <a:rPr lang="it-IT" sz="2400" b="1" dirty="0" smtClean="0"/>
              <a:t>Il cronoprogramma (2 Tesi di Master Università Luiss)</a:t>
            </a:r>
            <a:endParaRPr lang="it-IT" sz="2400" b="1" dirty="0"/>
          </a:p>
        </p:txBody>
      </p:sp>
    </p:spTree>
    <p:extLst>
      <p:ext uri="{BB962C8B-B14F-4D97-AF65-F5344CB8AC3E}">
        <p14:creationId xmlns:p14="http://schemas.microsoft.com/office/powerpoint/2010/main" val="10941591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2960077" y="345765"/>
            <a:ext cx="6096000" cy="5795626"/>
          </a:xfrm>
          <a:prstGeom prst="rect">
            <a:avLst/>
          </a:prstGeom>
        </p:spPr>
        <p:txBody>
          <a:bodyPr>
            <a:spAutoFit/>
          </a:bodyPr>
          <a:lstStyle/>
          <a:p>
            <a:pPr algn="just">
              <a:lnSpc>
                <a:spcPct val="107000"/>
              </a:lnSpc>
              <a:spcAft>
                <a:spcPts val="800"/>
              </a:spcAft>
            </a:pPr>
            <a:r>
              <a:rPr lang="it-IT" sz="1100" dirty="0">
                <a:latin typeface="Calibri" panose="020F0502020204030204" pitchFamily="34" charset="0"/>
                <a:ea typeface="Calibri" panose="020F0502020204030204" pitchFamily="34" charset="0"/>
                <a:cs typeface="Times New Roman" panose="02020603050405020304" pitchFamily="18" charset="0"/>
              </a:rPr>
              <a:t> </a:t>
            </a:r>
          </a:p>
          <a:p>
            <a:pPr algn="just">
              <a:lnSpc>
                <a:spcPct val="107000"/>
              </a:lnSpc>
              <a:spcAft>
                <a:spcPts val="800"/>
              </a:spcAft>
            </a:pPr>
            <a:r>
              <a:rPr lang="it-IT" dirty="0">
                <a:solidFill>
                  <a:schemeClr val="bg1"/>
                </a:solidFill>
                <a:latin typeface="Calibri" panose="020F0502020204030204" pitchFamily="34" charset="0"/>
                <a:ea typeface="Calibri" panose="020F0502020204030204" pitchFamily="34" charset="0"/>
                <a:cs typeface="Times New Roman" panose="02020603050405020304" pitchFamily="18" charset="0"/>
              </a:rPr>
              <a:t>Sentenza Corte Costituzionale n. 6/2017</a:t>
            </a:r>
          </a:p>
          <a:p>
            <a:pPr algn="just">
              <a:lnSpc>
                <a:spcPct val="107000"/>
              </a:lnSpc>
              <a:spcAft>
                <a:spcPts val="800"/>
              </a:spcAft>
            </a:pPr>
            <a:r>
              <a:rPr lang="it-IT" sz="1400" dirty="0">
                <a:latin typeface="Calibri" panose="020F0502020204030204" pitchFamily="34" charset="0"/>
                <a:ea typeface="Calibri" panose="020F0502020204030204" pitchFamily="34" charset="0"/>
                <a:cs typeface="Times New Roman" panose="02020603050405020304" pitchFamily="18" charset="0"/>
              </a:rPr>
              <a:t> </a:t>
            </a:r>
          </a:p>
          <a:p>
            <a:pPr algn="just">
              <a:lnSpc>
                <a:spcPct val="107000"/>
              </a:lnSpc>
              <a:spcAft>
                <a:spcPts val="800"/>
              </a:spcAft>
            </a:pPr>
            <a:r>
              <a:rPr lang="it-IT" sz="1400" b="1" dirty="0">
                <a:solidFill>
                  <a:schemeClr val="bg1"/>
                </a:solidFill>
                <a:latin typeface="Calibri" panose="020F0502020204030204" pitchFamily="34" charset="0"/>
                <a:ea typeface="Calibri" panose="020F0502020204030204" pitchFamily="34" charset="0"/>
                <a:cs typeface="Times New Roman" panose="02020603050405020304" pitchFamily="18" charset="0"/>
              </a:rPr>
              <a:t>Dalla scelta del legislatore di applicare il principio della competenza finanziaria potenziata deriva la necessità di istituire il fondo pluriennale vincolato, il quale serve a garantire gli equilibri del bilancio nei periodi intercorrenti tra l’acquisizione delle risorse ed il loro impiego. Detto fondo è costituito da risorse accertate, destinate al finanziamento di obbligazioni passive dell’ente già impegnate, ed esigibili in esercizi successivi a quello in cui è accertata l’entrata (Allegato 4/1, punto 9.8, del d.lgs. n. 118 del 2011).</a:t>
            </a:r>
            <a:endParaRPr lang="it-IT" sz="14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it-IT" sz="1400" dirty="0">
                <a:solidFill>
                  <a:schemeClr val="bg1"/>
                </a:solidFill>
                <a:latin typeface="Calibri" panose="020F0502020204030204" pitchFamily="34" charset="0"/>
                <a:ea typeface="Calibri" panose="020F0502020204030204" pitchFamily="34" charset="0"/>
                <a:cs typeface="Times New Roman" panose="02020603050405020304" pitchFamily="18" charset="0"/>
              </a:rPr>
              <a:t>Nell’ambito del percorso giuridico-contabile delineato dalla riforma </a:t>
            </a:r>
            <a:r>
              <a:rPr lang="it-IT" sz="1400" b="1" dirty="0">
                <a:solidFill>
                  <a:schemeClr val="bg1"/>
                </a:solidFill>
                <a:latin typeface="Calibri" panose="020F0502020204030204" pitchFamily="34" charset="0"/>
                <a:ea typeface="Calibri" panose="020F0502020204030204" pitchFamily="34" charset="0"/>
                <a:cs typeface="Times New Roman" panose="02020603050405020304" pitchFamily="18" charset="0"/>
              </a:rPr>
              <a:t>si è avvertita l’esigenza di porre in evidenza, e di eliminare, il disavanzo sommerso che tradizionalmente si annidava nella gestione dei residui e nella loro applicazione al risultato di amministrazione</a:t>
            </a:r>
            <a:r>
              <a:rPr lang="it-IT" sz="1400" dirty="0">
                <a:solidFill>
                  <a:schemeClr val="bg1"/>
                </a:solidFill>
                <a:latin typeface="Calibri" panose="020F0502020204030204" pitchFamily="34" charset="0"/>
                <a:ea typeface="Calibri" panose="020F0502020204030204" pitchFamily="34" charset="0"/>
                <a:cs typeface="Times New Roman" panose="02020603050405020304" pitchFamily="18" charset="0"/>
              </a:rPr>
              <a:t>. Conseguentemente sono state fissate nuove regole per le amministrazioni territoriali interessate all’emersione e alla rimozione del fenomeno.</a:t>
            </a:r>
          </a:p>
          <a:p>
            <a:pPr>
              <a:lnSpc>
                <a:spcPct val="107000"/>
              </a:lnSpc>
              <a:spcAft>
                <a:spcPts val="800"/>
              </a:spcAft>
            </a:pPr>
            <a:r>
              <a:rPr lang="it-IT" sz="1400" dirty="0">
                <a:solidFill>
                  <a:schemeClr val="bg1"/>
                </a:solidFill>
                <a:latin typeface="Calibri" panose="020F0502020204030204" pitchFamily="34" charset="0"/>
                <a:ea typeface="Calibri" panose="020F0502020204030204" pitchFamily="34" charset="0"/>
                <a:cs typeface="Times New Roman" panose="02020603050405020304" pitchFamily="18" charset="0"/>
              </a:rPr>
              <a:t>…..omissis….</a:t>
            </a:r>
          </a:p>
          <a:p>
            <a:pPr algn="just">
              <a:lnSpc>
                <a:spcPct val="107000"/>
              </a:lnSpc>
              <a:spcAft>
                <a:spcPts val="800"/>
              </a:spcAft>
            </a:pPr>
            <a:r>
              <a:rPr lang="it-IT" sz="1400" b="1" dirty="0">
                <a:solidFill>
                  <a:schemeClr val="bg1"/>
                </a:solidFill>
                <a:latin typeface="Calibri" panose="020F0502020204030204" pitchFamily="34" charset="0"/>
                <a:ea typeface="Calibri" panose="020F0502020204030204" pitchFamily="34" charset="0"/>
                <a:cs typeface="Times New Roman" panose="02020603050405020304" pitchFamily="18" charset="0"/>
              </a:rPr>
              <a:t>Alla luce di quanto premesso circa la competenza finanziaria potenziata, il fondo pluriennale vincolato ed il </a:t>
            </a:r>
            <a:r>
              <a:rPr lang="it-IT" sz="1400" b="1" dirty="0" err="1">
                <a:solidFill>
                  <a:schemeClr val="bg1"/>
                </a:solidFill>
                <a:latin typeface="Calibri" panose="020F0502020204030204" pitchFamily="34" charset="0"/>
                <a:ea typeface="Calibri" panose="020F0502020204030204" pitchFamily="34" charset="0"/>
                <a:cs typeface="Times New Roman" panose="02020603050405020304" pitchFamily="18" charset="0"/>
              </a:rPr>
              <a:t>riaccertamento</a:t>
            </a:r>
            <a:r>
              <a:rPr lang="it-IT" sz="1400" b="1" dirty="0">
                <a:solidFill>
                  <a:schemeClr val="bg1"/>
                </a:solidFill>
                <a:latin typeface="Calibri" panose="020F0502020204030204" pitchFamily="34" charset="0"/>
                <a:ea typeface="Calibri" panose="020F0502020204030204" pitchFamily="34" charset="0"/>
                <a:cs typeface="Times New Roman" panose="02020603050405020304" pitchFamily="18" charset="0"/>
              </a:rPr>
              <a:t> straordinario dei residui</a:t>
            </a:r>
            <a:r>
              <a:rPr lang="it-IT" sz="1400" b="1" dirty="0">
                <a:latin typeface="Calibri" panose="020F0502020204030204" pitchFamily="34" charset="0"/>
                <a:ea typeface="Calibri" panose="020F0502020204030204" pitchFamily="34" charset="0"/>
                <a:cs typeface="Times New Roman" panose="02020603050405020304" pitchFamily="18" charset="0"/>
              </a:rPr>
              <a:t>, la logica del nuovo sistema, introdotto dal d.lgs. n. 118 del 2011, è quella di dare evidenza contabile e rilevanza giuridica ad alcune diacronie intercorrenti tra la realizzazione delle entrate e l’erogazione delle spese.</a:t>
            </a:r>
            <a:endParaRPr lang="it-IT"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91382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3048000" y="1582341"/>
            <a:ext cx="6096000" cy="2585323"/>
          </a:xfrm>
          <a:prstGeom prst="rect">
            <a:avLst/>
          </a:prstGeom>
        </p:spPr>
        <p:txBody>
          <a:bodyPr>
            <a:spAutoFit/>
          </a:bodyPr>
          <a:lstStyle/>
          <a:p>
            <a:r>
              <a:rPr lang="it-IT" b="1" dirty="0">
                <a:solidFill>
                  <a:schemeClr val="bg1"/>
                </a:solidFill>
              </a:rPr>
              <a:t>Utilizzo del FPV </a:t>
            </a:r>
            <a:r>
              <a:rPr lang="it-IT" b="1" dirty="0" smtClean="0">
                <a:solidFill>
                  <a:schemeClr val="bg1"/>
                </a:solidFill>
              </a:rPr>
              <a:t> - Indicatore di Bilancio </a:t>
            </a:r>
          </a:p>
          <a:p>
            <a:r>
              <a:rPr lang="it-IT" dirty="0" smtClean="0"/>
              <a:t>(</a:t>
            </a:r>
            <a:r>
              <a:rPr lang="it-IT" dirty="0"/>
              <a:t>Fondo pluriennale vincolato corrente e capitale iscritto in entrata </a:t>
            </a:r>
            <a:r>
              <a:rPr lang="it-IT" dirty="0" smtClean="0"/>
              <a:t>del bilancio – </a:t>
            </a:r>
          </a:p>
          <a:p>
            <a:r>
              <a:rPr lang="it-IT" dirty="0" smtClean="0"/>
              <a:t>Quota </a:t>
            </a:r>
            <a:r>
              <a:rPr lang="it-IT" dirty="0"/>
              <a:t>del fondo pluriennale vincolato non destinata </a:t>
            </a:r>
            <a:r>
              <a:rPr lang="it-IT" dirty="0" smtClean="0"/>
              <a:t>ad essere </a:t>
            </a:r>
            <a:r>
              <a:rPr lang="it-IT" dirty="0"/>
              <a:t>utilizzata nel corso dell'esercizio e rinviata agli </a:t>
            </a:r>
            <a:r>
              <a:rPr lang="it-IT" dirty="0" smtClean="0"/>
              <a:t>esercizi successivi</a:t>
            </a:r>
            <a:r>
              <a:rPr lang="it-IT" dirty="0"/>
              <a:t>) / </a:t>
            </a:r>
            <a:endParaRPr lang="it-IT" dirty="0" smtClean="0"/>
          </a:p>
          <a:p>
            <a:r>
              <a:rPr lang="it-IT" dirty="0" smtClean="0"/>
              <a:t>Fondo </a:t>
            </a:r>
            <a:r>
              <a:rPr lang="it-IT" dirty="0"/>
              <a:t>pluriennale vincolato corrente e capitale iscritto </a:t>
            </a:r>
            <a:r>
              <a:rPr lang="it-IT" dirty="0" smtClean="0"/>
              <a:t>in entrata </a:t>
            </a:r>
            <a:r>
              <a:rPr lang="it-IT" dirty="0"/>
              <a:t>nel bilancio</a:t>
            </a:r>
          </a:p>
          <a:p>
            <a:r>
              <a:rPr lang="it-IT" dirty="0" smtClean="0"/>
              <a:t>(</a:t>
            </a:r>
            <a:endParaRPr lang="it-IT" dirty="0"/>
          </a:p>
        </p:txBody>
      </p:sp>
    </p:spTree>
    <p:extLst>
      <p:ext uri="{BB962C8B-B14F-4D97-AF65-F5344CB8AC3E}">
        <p14:creationId xmlns:p14="http://schemas.microsoft.com/office/powerpoint/2010/main" val="59965590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3048000" y="2551837"/>
            <a:ext cx="6096000" cy="2308324"/>
          </a:xfrm>
          <a:prstGeom prst="rect">
            <a:avLst/>
          </a:prstGeom>
        </p:spPr>
        <p:txBody>
          <a:bodyPr>
            <a:spAutoFit/>
          </a:bodyPr>
          <a:lstStyle/>
          <a:p>
            <a:r>
              <a:rPr lang="it-IT" b="1" dirty="0">
                <a:solidFill>
                  <a:schemeClr val="bg1"/>
                </a:solidFill>
              </a:rPr>
              <a:t>Utilizzo del FPV </a:t>
            </a:r>
            <a:r>
              <a:rPr lang="it-IT" b="1" dirty="0" smtClean="0">
                <a:solidFill>
                  <a:schemeClr val="bg1"/>
                </a:solidFill>
              </a:rPr>
              <a:t>– Indicatore di Rendiconto</a:t>
            </a:r>
          </a:p>
          <a:p>
            <a:r>
              <a:rPr lang="it-IT" dirty="0" smtClean="0"/>
              <a:t>(</a:t>
            </a:r>
            <a:r>
              <a:rPr lang="it-IT" dirty="0"/>
              <a:t>Fondo pluriennale vincolato corrente e capitale iscritto in entrata del bilancio </a:t>
            </a:r>
            <a:r>
              <a:rPr lang="it-IT" dirty="0" smtClean="0"/>
              <a:t>– </a:t>
            </a:r>
          </a:p>
          <a:p>
            <a:r>
              <a:rPr lang="it-IT" dirty="0" smtClean="0"/>
              <a:t>Quota </a:t>
            </a:r>
            <a:r>
              <a:rPr lang="it-IT" dirty="0"/>
              <a:t>del fondo pluriennale vincolato corrente e capitale </a:t>
            </a:r>
            <a:r>
              <a:rPr lang="it-IT" dirty="0">
                <a:solidFill>
                  <a:schemeClr val="bg1"/>
                </a:solidFill>
              </a:rPr>
              <a:t>non utilizzata </a:t>
            </a:r>
            <a:r>
              <a:rPr lang="it-IT" dirty="0"/>
              <a:t>nel corso dell'esercizio e rinviata agli esercizi successivi) / </a:t>
            </a:r>
            <a:endParaRPr lang="it-IT" dirty="0" smtClean="0"/>
          </a:p>
          <a:p>
            <a:r>
              <a:rPr lang="it-IT" dirty="0" smtClean="0"/>
              <a:t>Fondo </a:t>
            </a:r>
            <a:r>
              <a:rPr lang="it-IT" dirty="0"/>
              <a:t>pluriennale vincolato corrente e capitale iscritto in entrata nel bilancio </a:t>
            </a:r>
          </a:p>
        </p:txBody>
      </p:sp>
    </p:spTree>
    <p:extLst>
      <p:ext uri="{BB962C8B-B14F-4D97-AF65-F5344CB8AC3E}">
        <p14:creationId xmlns:p14="http://schemas.microsoft.com/office/powerpoint/2010/main" val="13102918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3048000" y="2459504"/>
            <a:ext cx="6096000" cy="1938992"/>
          </a:xfrm>
          <a:prstGeom prst="rect">
            <a:avLst/>
          </a:prstGeom>
        </p:spPr>
        <p:txBody>
          <a:bodyPr>
            <a:spAutoFit/>
          </a:bodyPr>
          <a:lstStyle/>
          <a:p>
            <a:pPr marL="1543050" lvl="3" indent="-171450" algn="just">
              <a:spcBef>
                <a:spcPct val="20000"/>
              </a:spcBef>
              <a:spcAft>
                <a:spcPts val="600"/>
              </a:spcAft>
              <a:buClr>
                <a:prstClr val="white"/>
              </a:buClr>
              <a:buSzPct val="80000"/>
              <a:buFont typeface="Wingdings 3" panose="05040102010807070707" pitchFamily="18" charset="2"/>
              <a:buChar char=""/>
            </a:pPr>
            <a:r>
              <a:rPr lang="it-IT" sz="2400" b="1" dirty="0">
                <a:solidFill>
                  <a:srgbClr val="FF0000"/>
                </a:solidFill>
              </a:rPr>
              <a:t>rendere evidente la distanza temporale intercorrente tra l’acquisizione dei finanziamenti e l’effettivo impiego di tali risorse</a:t>
            </a:r>
            <a:r>
              <a:rPr lang="it-IT" sz="2400" dirty="0">
                <a:solidFill>
                  <a:srgbClr val="537D0B">
                    <a:lumMod val="75000"/>
                  </a:srgbClr>
                </a:solidFill>
              </a:rPr>
              <a:t>. </a:t>
            </a:r>
          </a:p>
        </p:txBody>
      </p:sp>
    </p:spTree>
    <p:extLst>
      <p:ext uri="{BB962C8B-B14F-4D97-AF65-F5344CB8AC3E}">
        <p14:creationId xmlns:p14="http://schemas.microsoft.com/office/powerpoint/2010/main" val="12094935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3048000" y="2090172"/>
            <a:ext cx="6096000" cy="2677656"/>
          </a:xfrm>
          <a:prstGeom prst="rect">
            <a:avLst/>
          </a:prstGeom>
        </p:spPr>
        <p:txBody>
          <a:bodyPr>
            <a:spAutoFit/>
          </a:bodyPr>
          <a:lstStyle/>
          <a:p>
            <a:pPr marL="285750" lvl="0" indent="-285750" algn="just">
              <a:spcBef>
                <a:spcPct val="20000"/>
              </a:spcBef>
              <a:spcAft>
                <a:spcPts val="600"/>
              </a:spcAft>
              <a:buClr>
                <a:prstClr val="white"/>
              </a:buClr>
              <a:buSzPct val="80000"/>
              <a:buFont typeface="Wingdings 3" panose="05040102010807070707" pitchFamily="18" charset="2"/>
              <a:buChar char=""/>
            </a:pPr>
            <a:r>
              <a:rPr lang="it-IT" sz="2400" dirty="0">
                <a:solidFill>
                  <a:srgbClr val="537D0B">
                    <a:lumMod val="75000"/>
                  </a:srgbClr>
                </a:solidFill>
              </a:rPr>
              <a:t>5.4.2	</a:t>
            </a:r>
            <a:r>
              <a:rPr lang="it-IT" sz="2400" b="1" dirty="0">
                <a:solidFill>
                  <a:srgbClr val="537D0B">
                    <a:lumMod val="75000"/>
                  </a:srgbClr>
                </a:solidFill>
              </a:rPr>
              <a:t>Il fondo pluriennale vincolato è formato solo da entrate correnti vincolate (e in conto capitale </a:t>
            </a:r>
            <a:r>
              <a:rPr lang="it-IT" sz="2400" b="1" dirty="0" err="1">
                <a:solidFill>
                  <a:srgbClr val="537D0B">
                    <a:lumMod val="75000"/>
                  </a:srgbClr>
                </a:solidFill>
              </a:rPr>
              <a:t>ndr</a:t>
            </a:r>
            <a:r>
              <a:rPr lang="it-IT" sz="2400" b="1" dirty="0">
                <a:solidFill>
                  <a:srgbClr val="537D0B">
                    <a:lumMod val="75000"/>
                  </a:srgbClr>
                </a:solidFill>
              </a:rPr>
              <a:t>) e da entrate destinate al finanziamento di investimenti, accertate e imputate agli esercizi precedenti a quelli di imputazione delle relative spese. </a:t>
            </a:r>
          </a:p>
        </p:txBody>
      </p:sp>
    </p:spTree>
    <p:extLst>
      <p:ext uri="{BB962C8B-B14F-4D97-AF65-F5344CB8AC3E}">
        <p14:creationId xmlns:p14="http://schemas.microsoft.com/office/powerpoint/2010/main" val="16275426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3048000" y="1328425"/>
            <a:ext cx="6096000" cy="4201150"/>
          </a:xfrm>
          <a:prstGeom prst="rect">
            <a:avLst/>
          </a:prstGeom>
        </p:spPr>
        <p:txBody>
          <a:bodyPr>
            <a:spAutoFit/>
          </a:bodyPr>
          <a:lstStyle/>
          <a:p>
            <a:pPr marL="285750" lvl="0" indent="-285750" algn="just">
              <a:spcBef>
                <a:spcPct val="20000"/>
              </a:spcBef>
              <a:spcAft>
                <a:spcPts val="600"/>
              </a:spcAft>
              <a:buClr>
                <a:prstClr val="white"/>
              </a:buClr>
              <a:buSzPct val="80000"/>
              <a:buFont typeface="Wingdings 3" panose="05040102010807070707" pitchFamily="18" charset="2"/>
              <a:buChar char=""/>
            </a:pPr>
            <a:r>
              <a:rPr lang="it-IT" sz="2000" b="1" dirty="0">
                <a:solidFill>
                  <a:srgbClr val="537D0B">
                    <a:lumMod val="75000"/>
                  </a:srgbClr>
                </a:solidFill>
              </a:rPr>
              <a:t>Prescinde dalla natura vincolata o destinata delle entrate che lo alimentano, il fondo pluriennale vincolato  costituito:</a:t>
            </a:r>
          </a:p>
          <a:p>
            <a:pPr marL="285750" lvl="0" indent="-285750" algn="just">
              <a:spcBef>
                <a:spcPct val="20000"/>
              </a:spcBef>
              <a:spcAft>
                <a:spcPts val="600"/>
              </a:spcAft>
              <a:buClr>
                <a:prstClr val="white"/>
              </a:buClr>
              <a:buSzPct val="80000"/>
              <a:buFont typeface="Wingdings 3" panose="05040102010807070707" pitchFamily="18" charset="2"/>
              <a:buChar char=""/>
            </a:pPr>
            <a:r>
              <a:rPr lang="it-IT" sz="2000" b="1" dirty="0">
                <a:solidFill>
                  <a:srgbClr val="537D0B">
                    <a:lumMod val="75000"/>
                  </a:srgbClr>
                </a:solidFill>
              </a:rPr>
              <a:t>a)	 in occasione del </a:t>
            </a:r>
            <a:r>
              <a:rPr lang="it-IT" sz="2000" b="1" dirty="0" err="1">
                <a:solidFill>
                  <a:srgbClr val="537D0B">
                    <a:lumMod val="75000"/>
                  </a:srgbClr>
                </a:solidFill>
              </a:rPr>
              <a:t>riaccertamento</a:t>
            </a:r>
            <a:r>
              <a:rPr lang="it-IT" sz="2000" b="1" dirty="0">
                <a:solidFill>
                  <a:srgbClr val="537D0B">
                    <a:lumMod val="75000"/>
                  </a:srgbClr>
                </a:solidFill>
              </a:rPr>
              <a:t> ordinario dei residui al fine di consentire </a:t>
            </a:r>
            <a:r>
              <a:rPr lang="it-IT" sz="2000" b="1" dirty="0">
                <a:solidFill>
                  <a:srgbClr val="FF0000"/>
                </a:solidFill>
              </a:rPr>
              <a:t>la  </a:t>
            </a:r>
            <a:r>
              <a:rPr lang="it-IT" sz="2000" b="1" dirty="0" err="1">
                <a:solidFill>
                  <a:srgbClr val="FF0000"/>
                </a:solidFill>
              </a:rPr>
              <a:t>reimputazione</a:t>
            </a:r>
            <a:r>
              <a:rPr lang="it-IT" sz="2000" b="1" dirty="0">
                <a:solidFill>
                  <a:srgbClr val="FF0000"/>
                </a:solidFill>
              </a:rPr>
              <a:t> di un impegno </a:t>
            </a:r>
            <a:r>
              <a:rPr lang="it-IT" sz="2000" b="1" dirty="0">
                <a:solidFill>
                  <a:srgbClr val="537D0B">
                    <a:lumMod val="75000"/>
                  </a:srgbClr>
                </a:solidFill>
              </a:rPr>
              <a:t>che, a seguito di eventi verificatisi successivamente alla registrazione, risulta non più esigibile nell’esercizio cui il rendiconto  si riferisce;</a:t>
            </a:r>
          </a:p>
          <a:p>
            <a:pPr marL="285750" lvl="0" indent="-285750">
              <a:spcBef>
                <a:spcPct val="20000"/>
              </a:spcBef>
              <a:spcAft>
                <a:spcPts val="600"/>
              </a:spcAft>
              <a:buClr>
                <a:prstClr val="white"/>
              </a:buClr>
              <a:buSzPct val="80000"/>
              <a:buFont typeface="Wingdings 3" panose="05040102010807070707" pitchFamily="18" charset="2"/>
              <a:buChar char=""/>
            </a:pPr>
            <a:endParaRPr lang="it-IT" sz="2000" dirty="0">
              <a:solidFill>
                <a:srgbClr val="537D0B">
                  <a:lumMod val="75000"/>
                </a:srgbClr>
              </a:solidFill>
            </a:endParaRPr>
          </a:p>
          <a:p>
            <a:pPr marL="285750" lvl="0" indent="-285750">
              <a:spcBef>
                <a:spcPct val="20000"/>
              </a:spcBef>
              <a:spcAft>
                <a:spcPts val="600"/>
              </a:spcAft>
              <a:buClr>
                <a:prstClr val="white"/>
              </a:buClr>
              <a:buSzPct val="80000"/>
              <a:buFont typeface="Wingdings 3" panose="05040102010807070707" pitchFamily="18" charset="2"/>
              <a:buChar char=""/>
            </a:pPr>
            <a:r>
              <a:rPr lang="it-IT" sz="2000" b="1" dirty="0">
                <a:solidFill>
                  <a:srgbClr val="FF0000"/>
                </a:solidFill>
              </a:rPr>
              <a:t>Criticità delle </a:t>
            </a:r>
            <a:r>
              <a:rPr lang="it-IT" sz="2000" b="1" dirty="0" err="1">
                <a:solidFill>
                  <a:srgbClr val="FF0000"/>
                </a:solidFill>
              </a:rPr>
              <a:t>reimputazioni</a:t>
            </a:r>
            <a:r>
              <a:rPr lang="it-IT" sz="2000" b="1" dirty="0">
                <a:solidFill>
                  <a:srgbClr val="FF0000"/>
                </a:solidFill>
              </a:rPr>
              <a:t> di fine esercizio e VALUTAZIONE DEL DATO</a:t>
            </a:r>
          </a:p>
        </p:txBody>
      </p:sp>
    </p:spTree>
    <p:extLst>
      <p:ext uri="{BB962C8B-B14F-4D97-AF65-F5344CB8AC3E}">
        <p14:creationId xmlns:p14="http://schemas.microsoft.com/office/powerpoint/2010/main" val="21840496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3048000" y="1997839"/>
            <a:ext cx="6096000" cy="2862322"/>
          </a:xfrm>
          <a:prstGeom prst="rect">
            <a:avLst/>
          </a:prstGeom>
        </p:spPr>
        <p:txBody>
          <a:bodyPr>
            <a:spAutoFit/>
          </a:bodyPr>
          <a:lstStyle/>
          <a:p>
            <a:pPr marL="285750" lvl="0" indent="-285750" algn="just">
              <a:spcBef>
                <a:spcPct val="20000"/>
              </a:spcBef>
              <a:spcAft>
                <a:spcPts val="600"/>
              </a:spcAft>
              <a:buClr>
                <a:prstClr val="white"/>
              </a:buClr>
              <a:buSzPct val="80000"/>
              <a:buFont typeface="Wingdings 3" panose="05040102010807070707" pitchFamily="18" charset="2"/>
              <a:buChar char=""/>
            </a:pPr>
            <a:r>
              <a:rPr lang="it-IT" sz="2000" b="1" dirty="0">
                <a:solidFill>
                  <a:srgbClr val="537D0B">
                    <a:lumMod val="75000"/>
                  </a:srgbClr>
                </a:solidFill>
              </a:rPr>
              <a:t>Nel corso dell’esercizio, sulla base dei </a:t>
            </a:r>
            <a:r>
              <a:rPr lang="it-IT" sz="2000" b="1" dirty="0">
                <a:solidFill>
                  <a:srgbClr val="FF0000"/>
                </a:solidFill>
              </a:rPr>
              <a:t>risultati del rendiconto</a:t>
            </a:r>
            <a:r>
              <a:rPr lang="it-IT" sz="2000" b="1" dirty="0">
                <a:solidFill>
                  <a:srgbClr val="537D0B">
                    <a:lumMod val="75000"/>
                  </a:srgbClr>
                </a:solidFill>
              </a:rPr>
              <a:t>, è determinato l’importo definitivo del fondo pluriennale vincolato stanziato in entrata del primo esercizio considerato nel bilancio di previsione e degli impegni assunti negli esercizi precedenti con imputazione agli esercizi successivi, di cui il fondo pluriennale vincolato di entrata costituisce la copertura.</a:t>
            </a:r>
          </a:p>
        </p:txBody>
      </p:sp>
    </p:spTree>
    <p:extLst>
      <p:ext uri="{BB962C8B-B14F-4D97-AF65-F5344CB8AC3E}">
        <p14:creationId xmlns:p14="http://schemas.microsoft.com/office/powerpoint/2010/main" val="4507992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3048000" y="458956"/>
            <a:ext cx="6096000" cy="5940088"/>
          </a:xfrm>
          <a:prstGeom prst="rect">
            <a:avLst/>
          </a:prstGeom>
        </p:spPr>
        <p:txBody>
          <a:bodyPr>
            <a:spAutoFit/>
          </a:bodyPr>
          <a:lstStyle/>
          <a:p>
            <a:pPr marL="285750" lvl="0" indent="-285750" algn="just">
              <a:spcBef>
                <a:spcPct val="20000"/>
              </a:spcBef>
              <a:spcAft>
                <a:spcPts val="600"/>
              </a:spcAft>
              <a:buClr>
                <a:prstClr val="white"/>
              </a:buClr>
              <a:buSzPct val="80000"/>
              <a:buFont typeface="Wingdings 3" panose="05040102010807070707" pitchFamily="18" charset="2"/>
              <a:buChar char=""/>
            </a:pPr>
            <a:r>
              <a:rPr lang="it-IT" sz="2000" b="1" dirty="0">
                <a:solidFill>
                  <a:srgbClr val="537D0B">
                    <a:lumMod val="75000"/>
                  </a:srgbClr>
                </a:solidFill>
              </a:rPr>
              <a:t>il principio della competenza potenziata prevede che il “fondo pluriennale vincolato” sia uno strumento di rappresentazione della programmazione e previsione delle spese pubbliche territoriali, sia correnti sia di investimento, che evidenzi con trasparenza e attendibilità </a:t>
            </a:r>
            <a:r>
              <a:rPr lang="it-IT" sz="2000" b="1" dirty="0">
                <a:solidFill>
                  <a:srgbClr val="FF0000"/>
                </a:solidFill>
              </a:rPr>
              <a:t>il procedimento di impiego delle risorse acquisite dall’ente che richiedono un periodo di tempo ultrannuale per il loro effettivo impiego ed utilizzo per le finalità programmate e previste.</a:t>
            </a:r>
            <a:r>
              <a:rPr lang="it-IT" sz="2000" b="1" dirty="0">
                <a:solidFill>
                  <a:srgbClr val="537D0B">
                    <a:lumMod val="75000"/>
                  </a:srgbClr>
                </a:solidFill>
              </a:rPr>
              <a:t> In particolare, la programmazione e la previsione delle opere pubbliche è fondata sul </a:t>
            </a:r>
            <a:r>
              <a:rPr lang="it-IT" sz="2000" b="1" dirty="0">
                <a:solidFill>
                  <a:srgbClr val="FF0000"/>
                </a:solidFill>
              </a:rPr>
              <a:t>Programma triennale delle opere pubbliche e relativo elenco annuale </a:t>
            </a:r>
            <a:r>
              <a:rPr lang="it-IT" sz="2000" b="1" dirty="0">
                <a:solidFill>
                  <a:srgbClr val="537D0B">
                    <a:lumMod val="75000"/>
                  </a:srgbClr>
                </a:solidFill>
              </a:rPr>
              <a:t>di cui alla vigente normativa che prevedono, tra l’altro, la formulazione del </a:t>
            </a:r>
            <a:r>
              <a:rPr lang="it-IT" sz="2000" b="1" dirty="0">
                <a:solidFill>
                  <a:srgbClr val="FF0000"/>
                </a:solidFill>
              </a:rPr>
              <a:t>cronoprogramma</a:t>
            </a:r>
            <a:r>
              <a:rPr lang="it-IT" sz="2000" b="1" dirty="0">
                <a:solidFill>
                  <a:srgbClr val="537D0B">
                    <a:lumMod val="75000"/>
                  </a:srgbClr>
                </a:solidFill>
              </a:rPr>
              <a:t> (previsione dei SAL) relativo agli interventi di investimento programmati.</a:t>
            </a:r>
          </a:p>
        </p:txBody>
      </p:sp>
    </p:spTree>
    <p:extLst>
      <p:ext uri="{BB962C8B-B14F-4D97-AF65-F5344CB8AC3E}">
        <p14:creationId xmlns:p14="http://schemas.microsoft.com/office/powerpoint/2010/main" val="6615210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3042139" y="219808"/>
            <a:ext cx="6233747" cy="6186309"/>
          </a:xfrm>
          <a:prstGeom prst="rect">
            <a:avLst/>
          </a:prstGeom>
        </p:spPr>
        <p:txBody>
          <a:bodyPr wrap="square">
            <a:spAutoFit/>
          </a:bodyPr>
          <a:lstStyle/>
          <a:p>
            <a:pPr algn="just"/>
            <a:r>
              <a:rPr lang="it-IT" b="1" dirty="0">
                <a:solidFill>
                  <a:schemeClr val="bg1"/>
                </a:solidFill>
              </a:rPr>
              <a:t>L’esigenza di rappresentare nel bilancio di previsione le scelte operate, compresi i tempi di previsto impiego delle risorse acquisite per gli interventi sopra illustrati, è fondamentale nella programmazione della spesa pubblica locale (si pensi alla indispensabilità di tale previsione nel caso di indebitamento o di utilizzo di trasferimenti da altri livelli di governo). Ciò premesso, si ritiene possibile stanziare</a:t>
            </a:r>
            <a:r>
              <a:rPr lang="it-IT" b="1" dirty="0">
                <a:solidFill>
                  <a:srgbClr val="FF0000"/>
                </a:solidFill>
              </a:rPr>
              <a:t>, nel primo esercizio in cui si prevede l’avvio dell’investimento</a:t>
            </a:r>
            <a:r>
              <a:rPr lang="it-IT" b="1" dirty="0">
                <a:solidFill>
                  <a:schemeClr val="bg1"/>
                </a:solidFill>
              </a:rPr>
              <a:t>, il fondo pluriennale vincolato anche nel caso di investimenti per i quali non risulta motivatamente possibile individuare l’esigibilità della spesa.</a:t>
            </a:r>
          </a:p>
          <a:p>
            <a:pPr algn="just"/>
            <a:r>
              <a:rPr lang="it-IT" b="1" dirty="0" smtClean="0">
                <a:solidFill>
                  <a:schemeClr val="bg1"/>
                </a:solidFill>
              </a:rPr>
              <a:t>…omissis….. </a:t>
            </a:r>
            <a:endParaRPr lang="it-IT" b="1" dirty="0">
              <a:solidFill>
                <a:schemeClr val="bg1"/>
              </a:solidFill>
            </a:endParaRPr>
          </a:p>
          <a:p>
            <a:pPr algn="just"/>
            <a:r>
              <a:rPr lang="it-IT" b="1" dirty="0">
                <a:solidFill>
                  <a:srgbClr val="FF0000"/>
                </a:solidFill>
              </a:rPr>
              <a:t>Nel corso dell’esercizio, a seguito della definizione del cronoprogramma</a:t>
            </a:r>
            <a:r>
              <a:rPr lang="it-IT" b="1" dirty="0">
                <a:solidFill>
                  <a:schemeClr val="bg1"/>
                </a:solidFill>
              </a:rPr>
              <a:t> (previsione dei SAL) della spesa, si apportano le necessarie variazioni a ciascun esercizio considerati nel bilancio di previsione per stanziare la spesa ed il fondo pluriennale negli esercizi di competenza e, quando l’obbligazione giuridica è sorta, si provvede ad impegnare l’intera spesa con imputazione agli esercizi in cui l’obbligazione è esigibile.</a:t>
            </a:r>
            <a:endParaRPr lang="it-IT" b="1" dirty="0">
              <a:solidFill>
                <a:schemeClr val="bg1"/>
              </a:solidFill>
              <a:effectLst/>
            </a:endParaRPr>
          </a:p>
        </p:txBody>
      </p:sp>
    </p:spTree>
    <p:extLst>
      <p:ext uri="{BB962C8B-B14F-4D97-AF65-F5344CB8AC3E}">
        <p14:creationId xmlns:p14="http://schemas.microsoft.com/office/powerpoint/2010/main" val="31925713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3048000" y="2690336"/>
            <a:ext cx="6096000" cy="1477328"/>
          </a:xfrm>
          <a:prstGeom prst="rect">
            <a:avLst/>
          </a:prstGeom>
        </p:spPr>
        <p:txBody>
          <a:bodyPr>
            <a:spAutoFit/>
          </a:bodyPr>
          <a:lstStyle/>
          <a:p>
            <a:pPr algn="just"/>
            <a:r>
              <a:rPr lang="it-IT" b="1" dirty="0">
                <a:solidFill>
                  <a:schemeClr val="bg1"/>
                </a:solidFill>
              </a:rPr>
              <a:t>Con riferimento agli investimenti in corso di definizione, l’ente indica nella nota integrativa le cause che non hanno reso ancora possibile porre in essere la programmazione necessaria per definire il cronoprogramma (previsione dei SAL) della spesa.</a:t>
            </a:r>
          </a:p>
        </p:txBody>
      </p:sp>
    </p:spTree>
    <p:extLst>
      <p:ext uri="{BB962C8B-B14F-4D97-AF65-F5344CB8AC3E}">
        <p14:creationId xmlns:p14="http://schemas.microsoft.com/office/powerpoint/2010/main" val="619793344"/>
      </p:ext>
    </p:extLst>
  </p:cSld>
  <p:clrMapOvr>
    <a:masterClrMapping/>
  </p:clrMapOvr>
</p:sld>
</file>

<file path=ppt/theme/theme1.xml><?xml version="1.0" encoding="utf-8"?>
<a:theme xmlns:a="http://schemas.openxmlformats.org/drawingml/2006/main" name="Sezione">
  <a:themeElements>
    <a:clrScheme name="Slice">
      <a:dk1>
        <a:sysClr val="windowText" lastClr="000000"/>
      </a:dk1>
      <a:lt1>
        <a:sysClr val="window" lastClr="FFFFFF"/>
      </a:lt1>
      <a:dk2>
        <a:srgbClr val="537D0B"/>
      </a:dk2>
      <a:lt2>
        <a:srgbClr val="A9E257"/>
      </a:lt2>
      <a:accent1>
        <a:srgbClr val="38540A"/>
      </a:accent1>
      <a:accent2>
        <a:srgbClr val="31A274"/>
      </a:accent2>
      <a:accent3>
        <a:srgbClr val="236073"/>
      </a:accent3>
      <a:accent4>
        <a:srgbClr val="6C4D90"/>
      </a:accent4>
      <a:accent5>
        <a:srgbClr val="983C27"/>
      </a:accent5>
      <a:accent6>
        <a:srgbClr val="CD811F"/>
      </a:accent6>
      <a:hlink>
        <a:srgbClr val="293F06"/>
      </a:hlink>
      <a:folHlink>
        <a:srgbClr val="68883A"/>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9759155-7935-4C61-A06C-C04380D1B16E}"/>
    </a:ext>
  </a:extLst>
</a:theme>
</file>

<file path=docProps/app.xml><?xml version="1.0" encoding="utf-8"?>
<Properties xmlns="http://schemas.openxmlformats.org/officeDocument/2006/extended-properties" xmlns:vt="http://schemas.openxmlformats.org/officeDocument/2006/docPropsVTypes">
  <Template>Slice</Template>
  <TotalTime>805</TotalTime>
  <Words>1644</Words>
  <Application>Microsoft Office PowerPoint</Application>
  <PresentationFormat>Widescreen</PresentationFormat>
  <Paragraphs>61</Paragraphs>
  <Slides>23</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23</vt:i4>
      </vt:variant>
    </vt:vector>
  </HeadingPairs>
  <TitlesOfParts>
    <vt:vector size="28" baseType="lpstr">
      <vt:lpstr>Calibri</vt:lpstr>
      <vt:lpstr>Century Gothic</vt:lpstr>
      <vt:lpstr>Times New Roman</vt:lpstr>
      <vt:lpstr>Wingdings 3</vt:lpstr>
      <vt:lpstr>Sezione</vt:lpstr>
      <vt:lpstr> </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FRANCESCO</dc:creator>
  <cp:lastModifiedBy>FRANCESCO</cp:lastModifiedBy>
  <cp:revision>22</cp:revision>
  <dcterms:created xsi:type="dcterms:W3CDTF">2023-01-22T10:37:05Z</dcterms:created>
  <dcterms:modified xsi:type="dcterms:W3CDTF">2023-01-23T11:25:00Z</dcterms:modified>
</cp:coreProperties>
</file>