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4660"/>
  </p:normalViewPr>
  <p:slideViewPr>
    <p:cSldViewPr snapToGrid="0">
      <p:cViewPr varScale="1">
        <p:scale>
          <a:sx n="87" d="100"/>
          <a:sy n="87" d="100"/>
        </p:scale>
        <p:origin x="389"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8A7CD8-2AF7-451C-B1DC-B63E1C55A81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AB5888D-81E0-4BA7-A9E3-22A12D72DE0F}">
      <dgm:prSet>
        <dgm:style>
          <a:lnRef idx="2">
            <a:schemeClr val="accent1"/>
          </a:lnRef>
          <a:fillRef idx="1">
            <a:schemeClr val="lt1"/>
          </a:fillRef>
          <a:effectRef idx="0">
            <a:schemeClr val="accent1"/>
          </a:effectRef>
          <a:fontRef idx="minor">
            <a:schemeClr val="dk1"/>
          </a:fontRef>
        </dgm:style>
      </dgm:prSet>
      <dgm:spPr>
        <a:xfrm>
          <a:off x="773626" y="152880"/>
          <a:ext cx="2737536" cy="1642521"/>
        </a:xfrm>
        <a:prstGeom prst="rect">
          <a:avLst/>
        </a:prstGeom>
        <a:solidFill>
          <a:sysClr val="window" lastClr="FFFFFF"/>
        </a:solidFill>
        <a:ln w="10795" cap="flat" cmpd="sng" algn="ctr">
          <a:solidFill>
            <a:srgbClr val="4A66AC"/>
          </a:solidFill>
          <a:prstDash val="solid"/>
        </a:ln>
        <a:effectLst/>
      </dgm:spPr>
      <dgm:t>
        <a:bodyPr/>
        <a:lstStyle/>
        <a:p>
          <a:r>
            <a:rPr lang="it-IT" dirty="0">
              <a:solidFill>
                <a:sysClr val="windowText" lastClr="000000"/>
              </a:solidFill>
              <a:latin typeface="Grandview"/>
              <a:ea typeface="+mn-ea"/>
              <a:cs typeface="+mn-cs"/>
            </a:rPr>
            <a:t>migliorare l’accesso alla PA, rendendolo un  luogo attrattivo per i talenti; </a:t>
          </a:r>
          <a:endParaRPr lang="en-US" dirty="0">
            <a:solidFill>
              <a:sysClr val="windowText" lastClr="000000"/>
            </a:solidFill>
            <a:latin typeface="Grandview"/>
            <a:ea typeface="+mn-ea"/>
            <a:cs typeface="+mn-cs"/>
          </a:endParaRPr>
        </a:p>
      </dgm:t>
    </dgm:pt>
    <dgm:pt modelId="{5B88BC4A-381A-4000-ABFB-CB52E2C692E0}" type="parTrans" cxnId="{9BB0CA8D-B232-4DEC-8970-0D0313183A48}">
      <dgm:prSet/>
      <dgm:spPr/>
      <dgm:t>
        <a:bodyPr/>
        <a:lstStyle/>
        <a:p>
          <a:endParaRPr lang="en-US"/>
        </a:p>
      </dgm:t>
    </dgm:pt>
    <dgm:pt modelId="{FAB4C481-7B79-44CE-A680-0F5D512251F5}" type="sibTrans" cxnId="{9BB0CA8D-B232-4DEC-8970-0D0313183A48}">
      <dgm:prSet/>
      <dgm:spPr/>
      <dgm:t>
        <a:bodyPr/>
        <a:lstStyle/>
        <a:p>
          <a:endParaRPr lang="en-US"/>
        </a:p>
      </dgm:t>
    </dgm:pt>
    <dgm:pt modelId="{FE9A22C0-6CA8-4D03-9C39-6D9AB1453225}">
      <dgm:prSet>
        <dgm:style>
          <a:lnRef idx="2">
            <a:schemeClr val="accent1"/>
          </a:lnRef>
          <a:fillRef idx="1">
            <a:schemeClr val="lt1"/>
          </a:fillRef>
          <a:effectRef idx="0">
            <a:schemeClr val="accent1"/>
          </a:effectRef>
          <a:fontRef idx="minor">
            <a:schemeClr val="dk1"/>
          </a:fontRef>
        </dgm:style>
      </dgm:prSet>
      <dgm:spPr>
        <a:xfrm>
          <a:off x="3793731" y="2819"/>
          <a:ext cx="2737536" cy="1642521"/>
        </a:xfrm>
        <a:prstGeom prst="rect">
          <a:avLst/>
        </a:prstGeom>
        <a:solidFill>
          <a:sysClr val="window" lastClr="FFFFFF"/>
        </a:solidFill>
        <a:ln w="10795" cap="flat" cmpd="sng" algn="ctr">
          <a:solidFill>
            <a:srgbClr val="4A66AC"/>
          </a:solidFill>
          <a:prstDash val="solid"/>
        </a:ln>
        <a:effectLst/>
      </dgm:spPr>
      <dgm:t>
        <a:bodyPr/>
        <a:lstStyle/>
        <a:p>
          <a:r>
            <a:rPr lang="it-IT" dirty="0">
              <a:solidFill>
                <a:sysClr val="windowText" lastClr="000000"/>
              </a:solidFill>
              <a:latin typeface="Grandview"/>
              <a:ea typeface="+mn-ea"/>
              <a:cs typeface="+mn-cs"/>
            </a:rPr>
            <a:t>semplificarne le procedure per rendere più facile il rapporto con i cittadini e le imprese; </a:t>
          </a:r>
          <a:endParaRPr lang="en-US" dirty="0">
            <a:solidFill>
              <a:sysClr val="windowText" lastClr="000000"/>
            </a:solidFill>
            <a:latin typeface="Grandview"/>
            <a:ea typeface="+mn-ea"/>
            <a:cs typeface="+mn-cs"/>
          </a:endParaRPr>
        </a:p>
      </dgm:t>
    </dgm:pt>
    <dgm:pt modelId="{192C44ED-93B8-42C7-89E5-624C6B15CEDA}" type="parTrans" cxnId="{605535C9-BEF5-4DA5-BF1D-5D383E504347}">
      <dgm:prSet/>
      <dgm:spPr/>
      <dgm:t>
        <a:bodyPr/>
        <a:lstStyle/>
        <a:p>
          <a:endParaRPr lang="en-US"/>
        </a:p>
      </dgm:t>
    </dgm:pt>
    <dgm:pt modelId="{59372289-F974-413B-8E88-C8FE0F4AF5C3}" type="sibTrans" cxnId="{605535C9-BEF5-4DA5-BF1D-5D383E504347}">
      <dgm:prSet/>
      <dgm:spPr/>
      <dgm:t>
        <a:bodyPr/>
        <a:lstStyle/>
        <a:p>
          <a:endParaRPr lang="en-US"/>
        </a:p>
      </dgm:t>
    </dgm:pt>
    <dgm:pt modelId="{AB61DDD8-EA1D-485F-AEE5-419141C829C5}">
      <dgm:prSet>
        <dgm:style>
          <a:lnRef idx="2">
            <a:schemeClr val="accent1"/>
          </a:lnRef>
          <a:fillRef idx="1">
            <a:schemeClr val="lt1"/>
          </a:fillRef>
          <a:effectRef idx="0">
            <a:schemeClr val="accent1"/>
          </a:effectRef>
          <a:fontRef idx="minor">
            <a:schemeClr val="dk1"/>
          </a:fontRef>
        </dgm:style>
      </dgm:prSet>
      <dgm:spPr>
        <a:xfrm>
          <a:off x="6805021" y="2819"/>
          <a:ext cx="2737536" cy="1642521"/>
        </a:xfrm>
        <a:prstGeom prst="rect">
          <a:avLst/>
        </a:prstGeom>
        <a:solidFill>
          <a:sysClr val="window" lastClr="FFFFFF"/>
        </a:solidFill>
        <a:ln w="10795" cap="flat" cmpd="sng" algn="ctr">
          <a:solidFill>
            <a:srgbClr val="4A66AC"/>
          </a:solidFill>
          <a:prstDash val="solid"/>
        </a:ln>
        <a:effectLst/>
      </dgm:spPr>
      <dgm:t>
        <a:bodyPr/>
        <a:lstStyle/>
        <a:p>
          <a:r>
            <a:rPr lang="it-IT">
              <a:solidFill>
                <a:sysClr val="windowText" lastClr="000000"/>
              </a:solidFill>
              <a:latin typeface="Grandview"/>
              <a:ea typeface="+mn-ea"/>
              <a:cs typeface="+mn-cs"/>
            </a:rPr>
            <a:t>innovare l’organizzazione interna, investendo sulla formazione dei dipendenti per migliorarne le competenze e favorirne la crescita professionale; </a:t>
          </a:r>
          <a:endParaRPr lang="en-US">
            <a:solidFill>
              <a:sysClr val="windowText" lastClr="000000"/>
            </a:solidFill>
            <a:latin typeface="Grandview"/>
            <a:ea typeface="+mn-ea"/>
            <a:cs typeface="+mn-cs"/>
          </a:endParaRPr>
        </a:p>
      </dgm:t>
    </dgm:pt>
    <dgm:pt modelId="{D4935C7E-6FA0-4618-8920-4896B13C6081}" type="parTrans" cxnId="{26AF96AB-1F93-4D1C-ADB3-52DE74E5204C}">
      <dgm:prSet/>
      <dgm:spPr/>
      <dgm:t>
        <a:bodyPr/>
        <a:lstStyle/>
        <a:p>
          <a:endParaRPr lang="en-US"/>
        </a:p>
      </dgm:t>
    </dgm:pt>
    <dgm:pt modelId="{9CA55F56-0DE3-4CC2-A94F-F9F90D472907}" type="sibTrans" cxnId="{26AF96AB-1F93-4D1C-ADB3-52DE74E5204C}">
      <dgm:prSet/>
      <dgm:spPr/>
      <dgm:t>
        <a:bodyPr/>
        <a:lstStyle/>
        <a:p>
          <a:endParaRPr lang="en-US"/>
        </a:p>
      </dgm:t>
    </dgm:pt>
    <dgm:pt modelId="{3B51BF95-1F2C-4B8F-B84F-65C51EA2CAD3}">
      <dgm:prSet>
        <dgm:style>
          <a:lnRef idx="2">
            <a:schemeClr val="accent1"/>
          </a:lnRef>
          <a:fillRef idx="1">
            <a:schemeClr val="lt1"/>
          </a:fillRef>
          <a:effectRef idx="0">
            <a:schemeClr val="accent1"/>
          </a:effectRef>
          <a:fontRef idx="minor">
            <a:schemeClr val="dk1"/>
          </a:fontRef>
        </dgm:style>
      </dgm:prSet>
      <dgm:spPr>
        <a:xfrm>
          <a:off x="2288086" y="1919094"/>
          <a:ext cx="2737536" cy="1642521"/>
        </a:xfrm>
        <a:prstGeom prst="rect">
          <a:avLst/>
        </a:prstGeom>
        <a:solidFill>
          <a:sysClr val="window" lastClr="FFFFFF"/>
        </a:solidFill>
        <a:ln w="10795" cap="flat" cmpd="sng" algn="ctr">
          <a:solidFill>
            <a:srgbClr val="4A66AC"/>
          </a:solidFill>
          <a:prstDash val="solid"/>
        </a:ln>
        <a:effectLst/>
      </dgm:spPr>
      <dgm:t>
        <a:bodyPr/>
        <a:lstStyle/>
        <a:p>
          <a:r>
            <a:rPr lang="it-IT" dirty="0">
              <a:solidFill>
                <a:sysClr val="windowText" lastClr="000000"/>
              </a:solidFill>
              <a:latin typeface="Grandview"/>
              <a:ea typeface="+mn-ea"/>
              <a:cs typeface="+mn-cs"/>
            </a:rPr>
            <a:t>raggiungere una completa digitalizzazione ancora molto lontana nei nostri uffici pubblici; </a:t>
          </a:r>
          <a:endParaRPr lang="en-US" dirty="0">
            <a:solidFill>
              <a:sysClr val="windowText" lastClr="000000"/>
            </a:solidFill>
            <a:latin typeface="Grandview"/>
            <a:ea typeface="+mn-ea"/>
            <a:cs typeface="+mn-cs"/>
          </a:endParaRPr>
        </a:p>
      </dgm:t>
    </dgm:pt>
    <dgm:pt modelId="{988B3724-0421-47F3-ACDB-61CB7E8EAE2F}" type="parTrans" cxnId="{3F4C48DF-FEA5-4F90-9E7F-B5E09EAC28B3}">
      <dgm:prSet/>
      <dgm:spPr/>
      <dgm:t>
        <a:bodyPr/>
        <a:lstStyle/>
        <a:p>
          <a:endParaRPr lang="en-US"/>
        </a:p>
      </dgm:t>
    </dgm:pt>
    <dgm:pt modelId="{9EC851AC-291D-4057-816A-CE76789EB18B}" type="sibTrans" cxnId="{3F4C48DF-FEA5-4F90-9E7F-B5E09EAC28B3}">
      <dgm:prSet/>
      <dgm:spPr/>
      <dgm:t>
        <a:bodyPr/>
        <a:lstStyle/>
        <a:p>
          <a:endParaRPr lang="en-US"/>
        </a:p>
      </dgm:t>
    </dgm:pt>
    <dgm:pt modelId="{4CA75DDA-4CD1-499E-8720-14527209D388}">
      <dgm:prSet>
        <dgm:style>
          <a:lnRef idx="2">
            <a:schemeClr val="accent1"/>
          </a:lnRef>
          <a:fillRef idx="1">
            <a:schemeClr val="lt1"/>
          </a:fillRef>
          <a:effectRef idx="0">
            <a:schemeClr val="accent1"/>
          </a:effectRef>
          <a:fontRef idx="minor">
            <a:schemeClr val="dk1"/>
          </a:fontRef>
        </dgm:style>
      </dgm:prSet>
      <dgm:spPr>
        <a:xfrm>
          <a:off x="5299376" y="1919094"/>
          <a:ext cx="2737536" cy="1642521"/>
        </a:xfrm>
        <a:prstGeom prst="rect">
          <a:avLst/>
        </a:prstGeom>
        <a:solidFill>
          <a:sysClr val="window" lastClr="FFFFFF"/>
        </a:solidFill>
        <a:ln w="57150" cap="flat" cmpd="sng" algn="ctr">
          <a:solidFill>
            <a:srgbClr val="FF0000"/>
          </a:solidFill>
          <a:prstDash val="solid"/>
        </a:ln>
        <a:effectLst/>
      </dgm:spPr>
      <dgm:t>
        <a:bodyPr/>
        <a:lstStyle/>
        <a:p>
          <a:r>
            <a:rPr lang="it-IT" dirty="0">
              <a:solidFill>
                <a:sysClr val="windowText" lastClr="000000"/>
              </a:solidFill>
              <a:latin typeface="Grandview"/>
              <a:ea typeface="+mn-ea"/>
              <a:cs typeface="+mn-cs"/>
            </a:rPr>
            <a:t>velocizzare la tempistica che, oggi non è in linea con quella degli altri Paesi partner e non ci consente di cogliere a pieno le opportunità offerte dall’Unione europea. </a:t>
          </a:r>
          <a:r>
            <a:rPr lang="it-IT" dirty="0" smtClean="0">
              <a:solidFill>
                <a:sysClr val="windowText" lastClr="000000"/>
              </a:solidFill>
              <a:latin typeface="Grandview"/>
              <a:ea typeface="+mn-ea"/>
              <a:cs typeface="+mn-cs"/>
            </a:rPr>
            <a:t> (Fonte UPI)</a:t>
          </a:r>
          <a:endParaRPr lang="en-US" dirty="0">
            <a:solidFill>
              <a:sysClr val="windowText" lastClr="000000"/>
            </a:solidFill>
            <a:latin typeface="Grandview"/>
            <a:ea typeface="+mn-ea"/>
            <a:cs typeface="+mn-cs"/>
          </a:endParaRPr>
        </a:p>
      </dgm:t>
    </dgm:pt>
    <dgm:pt modelId="{B0C3F4F8-3E7B-4FCC-8602-41F8F1263E63}" type="parTrans" cxnId="{08CDDAF8-BBEB-4D64-AE77-70F296CD234D}">
      <dgm:prSet/>
      <dgm:spPr/>
      <dgm:t>
        <a:bodyPr/>
        <a:lstStyle/>
        <a:p>
          <a:endParaRPr lang="en-US"/>
        </a:p>
      </dgm:t>
    </dgm:pt>
    <dgm:pt modelId="{DE0CD56A-B8C1-456C-BFFF-B56651DDCE13}" type="sibTrans" cxnId="{08CDDAF8-BBEB-4D64-AE77-70F296CD234D}">
      <dgm:prSet/>
      <dgm:spPr/>
      <dgm:t>
        <a:bodyPr/>
        <a:lstStyle/>
        <a:p>
          <a:endParaRPr lang="en-US"/>
        </a:p>
      </dgm:t>
    </dgm:pt>
    <dgm:pt modelId="{D67E3D95-89C4-49F9-9A25-E99BD4C81B59}" type="pres">
      <dgm:prSet presAssocID="{F78A7CD8-2AF7-451C-B1DC-B63E1C55A811}" presName="diagram" presStyleCnt="0">
        <dgm:presLayoutVars>
          <dgm:dir/>
          <dgm:resizeHandles val="exact"/>
        </dgm:presLayoutVars>
      </dgm:prSet>
      <dgm:spPr/>
      <dgm:t>
        <a:bodyPr/>
        <a:lstStyle/>
        <a:p>
          <a:endParaRPr lang="it-IT"/>
        </a:p>
      </dgm:t>
    </dgm:pt>
    <dgm:pt modelId="{33107A01-82FA-47CF-AE44-DB32409C1634}" type="pres">
      <dgm:prSet presAssocID="{3AB5888D-81E0-4BA7-A9E3-22A12D72DE0F}" presName="node" presStyleLbl="node1" presStyleIdx="0" presStyleCnt="5" custLinFactNeighborX="-1619" custLinFactNeighborY="488">
        <dgm:presLayoutVars>
          <dgm:bulletEnabled val="1"/>
        </dgm:presLayoutVars>
      </dgm:prSet>
      <dgm:spPr/>
      <dgm:t>
        <a:bodyPr/>
        <a:lstStyle/>
        <a:p>
          <a:endParaRPr lang="it-IT"/>
        </a:p>
      </dgm:t>
    </dgm:pt>
    <dgm:pt modelId="{6F904C99-E176-45A1-AC62-B59A5313220D}" type="pres">
      <dgm:prSet presAssocID="{FAB4C481-7B79-44CE-A680-0F5D512251F5}" presName="sibTrans" presStyleCnt="0"/>
      <dgm:spPr/>
    </dgm:pt>
    <dgm:pt modelId="{8EF9D712-40C7-414F-A346-AFB582407577}" type="pres">
      <dgm:prSet presAssocID="{FE9A22C0-6CA8-4D03-9C39-6D9AB1453225}" presName="node" presStyleLbl="node1" presStyleIdx="1" presStyleCnt="5">
        <dgm:presLayoutVars>
          <dgm:bulletEnabled val="1"/>
        </dgm:presLayoutVars>
      </dgm:prSet>
      <dgm:spPr/>
      <dgm:t>
        <a:bodyPr/>
        <a:lstStyle/>
        <a:p>
          <a:endParaRPr lang="it-IT"/>
        </a:p>
      </dgm:t>
    </dgm:pt>
    <dgm:pt modelId="{2FB50A10-7B8E-45EE-849E-2B5E1020C868}" type="pres">
      <dgm:prSet presAssocID="{59372289-F974-413B-8E88-C8FE0F4AF5C3}" presName="sibTrans" presStyleCnt="0"/>
      <dgm:spPr/>
    </dgm:pt>
    <dgm:pt modelId="{C8AD688E-7553-4BAC-9A83-F51F2A19EBF9}" type="pres">
      <dgm:prSet presAssocID="{AB61DDD8-EA1D-485F-AEE5-419141C829C5}" presName="node" presStyleLbl="node1" presStyleIdx="2" presStyleCnt="5">
        <dgm:presLayoutVars>
          <dgm:bulletEnabled val="1"/>
        </dgm:presLayoutVars>
      </dgm:prSet>
      <dgm:spPr/>
      <dgm:t>
        <a:bodyPr/>
        <a:lstStyle/>
        <a:p>
          <a:endParaRPr lang="it-IT"/>
        </a:p>
      </dgm:t>
    </dgm:pt>
    <dgm:pt modelId="{46397085-EDBE-4057-A997-AB29B0474489}" type="pres">
      <dgm:prSet presAssocID="{9CA55F56-0DE3-4CC2-A94F-F9F90D472907}" presName="sibTrans" presStyleCnt="0"/>
      <dgm:spPr/>
    </dgm:pt>
    <dgm:pt modelId="{6E00F1B2-1706-457D-86F1-EDDD5902467B}" type="pres">
      <dgm:prSet presAssocID="{3B51BF95-1F2C-4B8F-B84F-65C51EA2CAD3}" presName="node" presStyleLbl="node1" presStyleIdx="3" presStyleCnt="5">
        <dgm:presLayoutVars>
          <dgm:bulletEnabled val="1"/>
        </dgm:presLayoutVars>
      </dgm:prSet>
      <dgm:spPr/>
      <dgm:t>
        <a:bodyPr/>
        <a:lstStyle/>
        <a:p>
          <a:endParaRPr lang="it-IT"/>
        </a:p>
      </dgm:t>
    </dgm:pt>
    <dgm:pt modelId="{E0D72B17-8F0B-45BC-B18A-8689FA230DAF}" type="pres">
      <dgm:prSet presAssocID="{9EC851AC-291D-4057-816A-CE76789EB18B}" presName="sibTrans" presStyleCnt="0"/>
      <dgm:spPr/>
    </dgm:pt>
    <dgm:pt modelId="{730E7433-5D6D-4212-9769-4E9BF0F0A7DB}" type="pres">
      <dgm:prSet presAssocID="{4CA75DDA-4CD1-499E-8720-14527209D388}" presName="node" presStyleLbl="node1" presStyleIdx="4" presStyleCnt="5">
        <dgm:presLayoutVars>
          <dgm:bulletEnabled val="1"/>
        </dgm:presLayoutVars>
      </dgm:prSet>
      <dgm:spPr/>
      <dgm:t>
        <a:bodyPr/>
        <a:lstStyle/>
        <a:p>
          <a:endParaRPr lang="it-IT"/>
        </a:p>
      </dgm:t>
    </dgm:pt>
  </dgm:ptLst>
  <dgm:cxnLst>
    <dgm:cxn modelId="{079F9486-0E23-4C3D-8EEF-ADBCD4B6C206}" type="presOf" srcId="{3AB5888D-81E0-4BA7-A9E3-22A12D72DE0F}" destId="{33107A01-82FA-47CF-AE44-DB32409C1634}" srcOrd="0" destOrd="0" presId="urn:microsoft.com/office/officeart/2005/8/layout/default"/>
    <dgm:cxn modelId="{81ADC967-0607-4AD4-8A53-C00108451778}" type="presOf" srcId="{3B51BF95-1F2C-4B8F-B84F-65C51EA2CAD3}" destId="{6E00F1B2-1706-457D-86F1-EDDD5902467B}" srcOrd="0" destOrd="0" presId="urn:microsoft.com/office/officeart/2005/8/layout/default"/>
    <dgm:cxn modelId="{B7A3A9DA-1867-4B33-9916-14AB02C55755}" type="presOf" srcId="{AB61DDD8-EA1D-485F-AEE5-419141C829C5}" destId="{C8AD688E-7553-4BAC-9A83-F51F2A19EBF9}" srcOrd="0" destOrd="0" presId="urn:microsoft.com/office/officeart/2005/8/layout/default"/>
    <dgm:cxn modelId="{4FFF4157-3532-4BC9-93E4-A4DAB1B4EB98}" type="presOf" srcId="{4CA75DDA-4CD1-499E-8720-14527209D388}" destId="{730E7433-5D6D-4212-9769-4E9BF0F0A7DB}" srcOrd="0" destOrd="0" presId="urn:microsoft.com/office/officeart/2005/8/layout/default"/>
    <dgm:cxn modelId="{26AF96AB-1F93-4D1C-ADB3-52DE74E5204C}" srcId="{F78A7CD8-2AF7-451C-B1DC-B63E1C55A811}" destId="{AB61DDD8-EA1D-485F-AEE5-419141C829C5}" srcOrd="2" destOrd="0" parTransId="{D4935C7E-6FA0-4618-8920-4896B13C6081}" sibTransId="{9CA55F56-0DE3-4CC2-A94F-F9F90D472907}"/>
    <dgm:cxn modelId="{8B2360DF-CF6B-4DFF-9432-4B1D702E86DC}" type="presOf" srcId="{FE9A22C0-6CA8-4D03-9C39-6D9AB1453225}" destId="{8EF9D712-40C7-414F-A346-AFB582407577}" srcOrd="0" destOrd="0" presId="urn:microsoft.com/office/officeart/2005/8/layout/default"/>
    <dgm:cxn modelId="{08CDDAF8-BBEB-4D64-AE77-70F296CD234D}" srcId="{F78A7CD8-2AF7-451C-B1DC-B63E1C55A811}" destId="{4CA75DDA-4CD1-499E-8720-14527209D388}" srcOrd="4" destOrd="0" parTransId="{B0C3F4F8-3E7B-4FCC-8602-41F8F1263E63}" sibTransId="{DE0CD56A-B8C1-456C-BFFF-B56651DDCE13}"/>
    <dgm:cxn modelId="{3F4C48DF-FEA5-4F90-9E7F-B5E09EAC28B3}" srcId="{F78A7CD8-2AF7-451C-B1DC-B63E1C55A811}" destId="{3B51BF95-1F2C-4B8F-B84F-65C51EA2CAD3}" srcOrd="3" destOrd="0" parTransId="{988B3724-0421-47F3-ACDB-61CB7E8EAE2F}" sibTransId="{9EC851AC-291D-4057-816A-CE76789EB18B}"/>
    <dgm:cxn modelId="{605535C9-BEF5-4DA5-BF1D-5D383E504347}" srcId="{F78A7CD8-2AF7-451C-B1DC-B63E1C55A811}" destId="{FE9A22C0-6CA8-4D03-9C39-6D9AB1453225}" srcOrd="1" destOrd="0" parTransId="{192C44ED-93B8-42C7-89E5-624C6B15CEDA}" sibTransId="{59372289-F974-413B-8E88-C8FE0F4AF5C3}"/>
    <dgm:cxn modelId="{9BB0CA8D-B232-4DEC-8970-0D0313183A48}" srcId="{F78A7CD8-2AF7-451C-B1DC-B63E1C55A811}" destId="{3AB5888D-81E0-4BA7-A9E3-22A12D72DE0F}" srcOrd="0" destOrd="0" parTransId="{5B88BC4A-381A-4000-ABFB-CB52E2C692E0}" sibTransId="{FAB4C481-7B79-44CE-A680-0F5D512251F5}"/>
    <dgm:cxn modelId="{6C484598-EFE8-499D-BC8B-6F168EF7FBC5}" type="presOf" srcId="{F78A7CD8-2AF7-451C-B1DC-B63E1C55A811}" destId="{D67E3D95-89C4-49F9-9A25-E99BD4C81B59}" srcOrd="0" destOrd="0" presId="urn:microsoft.com/office/officeart/2005/8/layout/default"/>
    <dgm:cxn modelId="{B1D7F531-8BEA-4531-96FE-D09422C12E55}" type="presParOf" srcId="{D67E3D95-89C4-49F9-9A25-E99BD4C81B59}" destId="{33107A01-82FA-47CF-AE44-DB32409C1634}" srcOrd="0" destOrd="0" presId="urn:microsoft.com/office/officeart/2005/8/layout/default"/>
    <dgm:cxn modelId="{6BD70142-F6CB-4C70-B66E-B418097D30AE}" type="presParOf" srcId="{D67E3D95-89C4-49F9-9A25-E99BD4C81B59}" destId="{6F904C99-E176-45A1-AC62-B59A5313220D}" srcOrd="1" destOrd="0" presId="urn:microsoft.com/office/officeart/2005/8/layout/default"/>
    <dgm:cxn modelId="{EA4C90A5-CC42-4EFB-81EA-C7D39A83C74B}" type="presParOf" srcId="{D67E3D95-89C4-49F9-9A25-E99BD4C81B59}" destId="{8EF9D712-40C7-414F-A346-AFB582407577}" srcOrd="2" destOrd="0" presId="urn:microsoft.com/office/officeart/2005/8/layout/default"/>
    <dgm:cxn modelId="{95FDFE65-1D55-43DF-A34E-C968FDF32152}" type="presParOf" srcId="{D67E3D95-89C4-49F9-9A25-E99BD4C81B59}" destId="{2FB50A10-7B8E-45EE-849E-2B5E1020C868}" srcOrd="3" destOrd="0" presId="urn:microsoft.com/office/officeart/2005/8/layout/default"/>
    <dgm:cxn modelId="{1D35347D-486F-4451-9522-1610C1E98C40}" type="presParOf" srcId="{D67E3D95-89C4-49F9-9A25-E99BD4C81B59}" destId="{C8AD688E-7553-4BAC-9A83-F51F2A19EBF9}" srcOrd="4" destOrd="0" presId="urn:microsoft.com/office/officeart/2005/8/layout/default"/>
    <dgm:cxn modelId="{265820DB-5CB0-4429-8405-AAB546409A2B}" type="presParOf" srcId="{D67E3D95-89C4-49F9-9A25-E99BD4C81B59}" destId="{46397085-EDBE-4057-A997-AB29B0474489}" srcOrd="5" destOrd="0" presId="urn:microsoft.com/office/officeart/2005/8/layout/default"/>
    <dgm:cxn modelId="{9DB9B9D0-17ED-4204-AA64-2E7471BA7E8A}" type="presParOf" srcId="{D67E3D95-89C4-49F9-9A25-E99BD4C81B59}" destId="{6E00F1B2-1706-457D-86F1-EDDD5902467B}" srcOrd="6" destOrd="0" presId="urn:microsoft.com/office/officeart/2005/8/layout/default"/>
    <dgm:cxn modelId="{E59C3470-7ECF-485C-B467-2F81A59CC64E}" type="presParOf" srcId="{D67E3D95-89C4-49F9-9A25-E99BD4C81B59}" destId="{E0D72B17-8F0B-45BC-B18A-8689FA230DAF}" srcOrd="7" destOrd="0" presId="urn:microsoft.com/office/officeart/2005/8/layout/default"/>
    <dgm:cxn modelId="{A01A2F03-B650-4E15-AC69-E4DBD3ADB1FA}" type="presParOf" srcId="{D67E3D95-89C4-49F9-9A25-E99BD4C81B59}" destId="{730E7433-5D6D-4212-9769-4E9BF0F0A7D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7A01-82FA-47CF-AE44-DB32409C1634}">
      <dsp:nvSpPr>
        <dsp:cNvPr id="0" name=""/>
        <dsp:cNvSpPr/>
      </dsp:nvSpPr>
      <dsp:spPr>
        <a:xfrm>
          <a:off x="738120" y="10834"/>
          <a:ext cx="2737536" cy="1642521"/>
        </a:xfrm>
        <a:prstGeom prst="rect">
          <a:avLst/>
        </a:prstGeom>
        <a:solidFill>
          <a:sysClr val="window" lastClr="FFFFFF"/>
        </a:solidFill>
        <a:ln w="10795" cap="flat" cmpd="sng" algn="ctr">
          <a:solidFill>
            <a:srgbClr val="4A66AC"/>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t-IT" sz="1500" kern="1200" dirty="0">
              <a:solidFill>
                <a:sysClr val="windowText" lastClr="000000"/>
              </a:solidFill>
              <a:latin typeface="Grandview"/>
              <a:ea typeface="+mn-ea"/>
              <a:cs typeface="+mn-cs"/>
            </a:rPr>
            <a:t>migliorare l’accesso alla PA, rendendolo un  luogo attrattivo per i talenti; </a:t>
          </a:r>
          <a:endParaRPr lang="en-US" sz="1500" kern="1200" dirty="0">
            <a:solidFill>
              <a:sysClr val="windowText" lastClr="000000"/>
            </a:solidFill>
            <a:latin typeface="Grandview"/>
            <a:ea typeface="+mn-ea"/>
            <a:cs typeface="+mn-cs"/>
          </a:endParaRPr>
        </a:p>
      </dsp:txBody>
      <dsp:txXfrm>
        <a:off x="738120" y="10834"/>
        <a:ext cx="2737536" cy="1642521"/>
      </dsp:txXfrm>
    </dsp:sp>
    <dsp:sp modelId="{8EF9D712-40C7-414F-A346-AFB582407577}">
      <dsp:nvSpPr>
        <dsp:cNvPr id="0" name=""/>
        <dsp:cNvSpPr/>
      </dsp:nvSpPr>
      <dsp:spPr>
        <a:xfrm>
          <a:off x="3793731" y="2819"/>
          <a:ext cx="2737536" cy="1642521"/>
        </a:xfrm>
        <a:prstGeom prst="rect">
          <a:avLst/>
        </a:prstGeom>
        <a:solidFill>
          <a:sysClr val="window" lastClr="FFFFFF"/>
        </a:solidFill>
        <a:ln w="10795" cap="flat" cmpd="sng" algn="ctr">
          <a:solidFill>
            <a:srgbClr val="4A66AC"/>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t-IT" sz="1500" kern="1200" dirty="0">
              <a:solidFill>
                <a:sysClr val="windowText" lastClr="000000"/>
              </a:solidFill>
              <a:latin typeface="Grandview"/>
              <a:ea typeface="+mn-ea"/>
              <a:cs typeface="+mn-cs"/>
            </a:rPr>
            <a:t>semplificarne le procedure per rendere più facile il rapporto con i cittadini e le imprese; </a:t>
          </a:r>
          <a:endParaRPr lang="en-US" sz="1500" kern="1200" dirty="0">
            <a:solidFill>
              <a:sysClr val="windowText" lastClr="000000"/>
            </a:solidFill>
            <a:latin typeface="Grandview"/>
            <a:ea typeface="+mn-ea"/>
            <a:cs typeface="+mn-cs"/>
          </a:endParaRPr>
        </a:p>
      </dsp:txBody>
      <dsp:txXfrm>
        <a:off x="3793731" y="2819"/>
        <a:ext cx="2737536" cy="1642521"/>
      </dsp:txXfrm>
    </dsp:sp>
    <dsp:sp modelId="{C8AD688E-7553-4BAC-9A83-F51F2A19EBF9}">
      <dsp:nvSpPr>
        <dsp:cNvPr id="0" name=""/>
        <dsp:cNvSpPr/>
      </dsp:nvSpPr>
      <dsp:spPr>
        <a:xfrm>
          <a:off x="6805021" y="2819"/>
          <a:ext cx="2737536" cy="1642521"/>
        </a:xfrm>
        <a:prstGeom prst="rect">
          <a:avLst/>
        </a:prstGeom>
        <a:solidFill>
          <a:sysClr val="window" lastClr="FFFFFF"/>
        </a:solidFill>
        <a:ln w="10795" cap="flat" cmpd="sng" algn="ctr">
          <a:solidFill>
            <a:srgbClr val="4A66AC"/>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t-IT" sz="1500" kern="1200">
              <a:solidFill>
                <a:sysClr val="windowText" lastClr="000000"/>
              </a:solidFill>
              <a:latin typeface="Grandview"/>
              <a:ea typeface="+mn-ea"/>
              <a:cs typeface="+mn-cs"/>
            </a:rPr>
            <a:t>innovare l’organizzazione interna, investendo sulla formazione dei dipendenti per migliorarne le competenze e favorirne la crescita professionale; </a:t>
          </a:r>
          <a:endParaRPr lang="en-US" sz="1500" kern="1200">
            <a:solidFill>
              <a:sysClr val="windowText" lastClr="000000"/>
            </a:solidFill>
            <a:latin typeface="Grandview"/>
            <a:ea typeface="+mn-ea"/>
            <a:cs typeface="+mn-cs"/>
          </a:endParaRPr>
        </a:p>
      </dsp:txBody>
      <dsp:txXfrm>
        <a:off x="6805021" y="2819"/>
        <a:ext cx="2737536" cy="1642521"/>
      </dsp:txXfrm>
    </dsp:sp>
    <dsp:sp modelId="{6E00F1B2-1706-457D-86F1-EDDD5902467B}">
      <dsp:nvSpPr>
        <dsp:cNvPr id="0" name=""/>
        <dsp:cNvSpPr/>
      </dsp:nvSpPr>
      <dsp:spPr>
        <a:xfrm>
          <a:off x="2288086" y="1919094"/>
          <a:ext cx="2737536" cy="1642521"/>
        </a:xfrm>
        <a:prstGeom prst="rect">
          <a:avLst/>
        </a:prstGeom>
        <a:solidFill>
          <a:sysClr val="window" lastClr="FFFFFF"/>
        </a:solidFill>
        <a:ln w="10795" cap="flat" cmpd="sng" algn="ctr">
          <a:solidFill>
            <a:srgbClr val="4A66AC"/>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t-IT" sz="1500" kern="1200" dirty="0">
              <a:solidFill>
                <a:sysClr val="windowText" lastClr="000000"/>
              </a:solidFill>
              <a:latin typeface="Grandview"/>
              <a:ea typeface="+mn-ea"/>
              <a:cs typeface="+mn-cs"/>
            </a:rPr>
            <a:t>raggiungere una completa digitalizzazione ancora molto lontana nei nostri uffici pubblici; </a:t>
          </a:r>
          <a:endParaRPr lang="en-US" sz="1500" kern="1200" dirty="0">
            <a:solidFill>
              <a:sysClr val="windowText" lastClr="000000"/>
            </a:solidFill>
            <a:latin typeface="Grandview"/>
            <a:ea typeface="+mn-ea"/>
            <a:cs typeface="+mn-cs"/>
          </a:endParaRPr>
        </a:p>
      </dsp:txBody>
      <dsp:txXfrm>
        <a:off x="2288086" y="1919094"/>
        <a:ext cx="2737536" cy="1642521"/>
      </dsp:txXfrm>
    </dsp:sp>
    <dsp:sp modelId="{730E7433-5D6D-4212-9769-4E9BF0F0A7DB}">
      <dsp:nvSpPr>
        <dsp:cNvPr id="0" name=""/>
        <dsp:cNvSpPr/>
      </dsp:nvSpPr>
      <dsp:spPr>
        <a:xfrm>
          <a:off x="5299376" y="1919094"/>
          <a:ext cx="2737536" cy="1642521"/>
        </a:xfrm>
        <a:prstGeom prst="rect">
          <a:avLst/>
        </a:prstGeom>
        <a:solidFill>
          <a:sysClr val="window" lastClr="FFFFFF"/>
        </a:solidFill>
        <a:ln w="57150" cap="flat" cmpd="sng" algn="ctr">
          <a:solidFill>
            <a:srgbClr val="FF0000"/>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t-IT" sz="1500" kern="1200" dirty="0">
              <a:solidFill>
                <a:sysClr val="windowText" lastClr="000000"/>
              </a:solidFill>
              <a:latin typeface="Grandview"/>
              <a:ea typeface="+mn-ea"/>
              <a:cs typeface="+mn-cs"/>
            </a:rPr>
            <a:t>velocizzare la tempistica che, oggi non è in linea con quella degli altri Paesi partner e non ci consente di cogliere a pieno le opportunità offerte dall’Unione europea. </a:t>
          </a:r>
          <a:r>
            <a:rPr lang="it-IT" sz="1500" kern="1200" dirty="0" smtClean="0">
              <a:solidFill>
                <a:sysClr val="windowText" lastClr="000000"/>
              </a:solidFill>
              <a:latin typeface="Grandview"/>
              <a:ea typeface="+mn-ea"/>
              <a:cs typeface="+mn-cs"/>
            </a:rPr>
            <a:t> (Fonte UPI)</a:t>
          </a:r>
          <a:endParaRPr lang="en-US" sz="1500" kern="1200" dirty="0">
            <a:solidFill>
              <a:sysClr val="windowText" lastClr="000000"/>
            </a:solidFill>
            <a:latin typeface="Grandview"/>
            <a:ea typeface="+mn-ea"/>
            <a:cs typeface="+mn-cs"/>
          </a:endParaRPr>
        </a:p>
      </dsp:txBody>
      <dsp:txXfrm>
        <a:off x="5299376" y="1919094"/>
        <a:ext cx="2737536" cy="164252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5383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Date Placeholder 2"/>
          <p:cNvSpPr>
            <a:spLocks noGrp="1"/>
          </p:cNvSpPr>
          <p:nvPr>
            <p:ph type="dt" sz="half" idx="10"/>
          </p:nvPr>
        </p:nvSpPr>
        <p:spPr/>
        <p:txBody>
          <a:bodyPr/>
          <a:lstStyle/>
          <a:p>
            <a:fld id="{87B1AC6E-B4FF-44CC-9A7D-6FC1E1BD2BAA}" type="datetimeFigureOut">
              <a:rPr lang="it-IT" smtClean="0"/>
              <a:t>13/01/2023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2153602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478690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smtClean="0"/>
              <a:t>Fare clic per modificare lo stile del titolo</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521080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10960464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smtClean="0"/>
              <a:t>Fare clic per modificare lo stile del titolo</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smtClean="0"/>
              <a:t>Modifica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6362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smtClean="0"/>
              <a:t>Fare clic per modificare lo stile del titolo</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smtClean="0"/>
              <a:t>Modifica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3919399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3618529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1310907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nchor="ct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1308633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87B1AC6E-B4FF-44CC-9A7D-6FC1E1BD2BAA}" type="datetimeFigureOut">
              <a:rPr lang="it-IT" smtClean="0"/>
              <a:t>13/01/2023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1257238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87B1AC6E-B4FF-44CC-9A7D-6FC1E1BD2BAA}" type="datetimeFigureOut">
              <a:rPr lang="it-IT" smtClean="0"/>
              <a:t>13/01/2023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932856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87B1AC6E-B4FF-44CC-9A7D-6FC1E1BD2BAA}" type="datetimeFigureOut">
              <a:rPr lang="it-IT" smtClean="0"/>
              <a:t>13/01/2023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3596674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87B1AC6E-B4FF-44CC-9A7D-6FC1E1BD2BAA}" type="datetimeFigureOut">
              <a:rPr lang="it-IT" smtClean="0"/>
              <a:t>13/01/2023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4153002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B1AC6E-B4FF-44CC-9A7D-6FC1E1BD2BAA}" type="datetimeFigureOut">
              <a:rPr lang="it-IT" smtClean="0"/>
              <a:t>13/01/2023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2346263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87B1AC6E-B4FF-44CC-9A7D-6FC1E1BD2BAA}" type="datetimeFigureOut">
              <a:rPr lang="it-IT" smtClean="0"/>
              <a:t>13/01/2023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847534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smtClean="0"/>
              <a:t>Fare clic per modificare lo stile del titolo</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87B1AC6E-B4FF-44CC-9A7D-6FC1E1BD2BAA}" type="datetimeFigureOut">
              <a:rPr lang="it-IT" smtClean="0"/>
              <a:t>13/01/2023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D45C73-0DDA-4A07-9CE2-DE9190D9C301}" type="slidenum">
              <a:rPr lang="it-IT" smtClean="0"/>
              <a:t>‹N›</a:t>
            </a:fld>
            <a:endParaRPr lang="it-IT"/>
          </a:p>
        </p:txBody>
      </p:sp>
    </p:spTree>
    <p:extLst>
      <p:ext uri="{BB962C8B-B14F-4D97-AF65-F5344CB8AC3E}">
        <p14:creationId xmlns:p14="http://schemas.microsoft.com/office/powerpoint/2010/main" val="444659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7B1AC6E-B4FF-44CC-9A7D-6FC1E1BD2BAA}" type="datetimeFigureOut">
              <a:rPr lang="it-IT" smtClean="0"/>
              <a:t>13/01/2023</a:t>
            </a:fld>
            <a:endParaRPr lang="it-IT"/>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it-IT"/>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6D45C73-0DDA-4A07-9CE2-DE9190D9C301}" type="slidenum">
              <a:rPr lang="it-IT" smtClean="0"/>
              <a:t>‹N›</a:t>
            </a:fld>
            <a:endParaRPr lang="it-IT"/>
          </a:p>
        </p:txBody>
      </p:sp>
    </p:spTree>
    <p:extLst>
      <p:ext uri="{BB962C8B-B14F-4D97-AF65-F5344CB8AC3E}">
        <p14:creationId xmlns:p14="http://schemas.microsoft.com/office/powerpoint/2010/main" val="146937377"/>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PNRR Problemi Aperti</a:t>
            </a:r>
            <a:endParaRPr lang="it-IT" dirty="0"/>
          </a:p>
        </p:txBody>
      </p:sp>
      <p:sp>
        <p:nvSpPr>
          <p:cNvPr id="3" name="Sottotitolo 2"/>
          <p:cNvSpPr>
            <a:spLocks noGrp="1"/>
          </p:cNvSpPr>
          <p:nvPr>
            <p:ph type="subTitle" idx="1"/>
          </p:nvPr>
        </p:nvSpPr>
        <p:spPr/>
        <p:txBody>
          <a:bodyPr/>
          <a:lstStyle/>
          <a:p>
            <a:r>
              <a:rPr lang="it-IT" b="1" dirty="0" smtClean="0"/>
              <a:t>Associazione Contare – 13 gennaio 2023</a:t>
            </a:r>
          </a:p>
          <a:p>
            <a:r>
              <a:rPr lang="it-IT" b="1" dirty="0" smtClean="0"/>
              <a:t>Francesco Delfino </a:t>
            </a:r>
            <a:endParaRPr lang="it-IT" b="1" dirty="0"/>
          </a:p>
        </p:txBody>
      </p:sp>
    </p:spTree>
    <p:extLst>
      <p:ext uri="{BB962C8B-B14F-4D97-AF65-F5344CB8AC3E}">
        <p14:creationId xmlns:p14="http://schemas.microsoft.com/office/powerpoint/2010/main" val="3770423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p:cNvPicPr>
            <a:picLocks noChangeAspect="1"/>
          </p:cNvPicPr>
          <p:nvPr/>
        </p:nvPicPr>
        <p:blipFill>
          <a:blip r:embed="rId2"/>
          <a:stretch>
            <a:fillRect/>
          </a:stretch>
        </p:blipFill>
        <p:spPr>
          <a:xfrm>
            <a:off x="1812339" y="1022366"/>
            <a:ext cx="8142329" cy="1066892"/>
          </a:xfrm>
          <a:prstGeom prst="rect">
            <a:avLst/>
          </a:prstGeom>
        </p:spPr>
      </p:pic>
      <p:graphicFrame>
        <p:nvGraphicFramePr>
          <p:cNvPr id="4" name="Segnaposto contenuto 2">
            <a:extLst>
              <a:ext uri="{FF2B5EF4-FFF2-40B4-BE49-F238E27FC236}">
                <a16:creationId xmlns:a16="http://schemas.microsoft.com/office/drawing/2014/main" id="{153764FC-8BB2-5676-3DF9-9832C40249E4}"/>
              </a:ext>
            </a:extLst>
          </p:cNvPr>
          <p:cNvGraphicFramePr>
            <a:graphicFrameLocks/>
          </p:cNvGraphicFramePr>
          <p:nvPr>
            <p:extLst>
              <p:ext uri="{D42A27DB-BD31-4B8C-83A1-F6EECF244321}">
                <p14:modId xmlns:p14="http://schemas.microsoft.com/office/powerpoint/2010/main" val="3001516681"/>
              </p:ext>
            </p:extLst>
          </p:nvPr>
        </p:nvGraphicFramePr>
        <p:xfrm>
          <a:off x="721004" y="2450640"/>
          <a:ext cx="10325000" cy="35644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90635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2792537" y="1737482"/>
            <a:ext cx="6096000" cy="3239348"/>
          </a:xfrm>
          <a:prstGeom prst="rect">
            <a:avLst/>
          </a:prstGeom>
        </p:spPr>
        <p:txBody>
          <a:bodyPr>
            <a:spAutoFit/>
          </a:bodyPr>
          <a:lstStyle/>
          <a:p>
            <a:pPr indent="449569" algn="just">
              <a:spcBef>
                <a:spcPts val="500"/>
              </a:spcBef>
              <a:spcAft>
                <a:spcPts val="1000"/>
              </a:spcAft>
            </a:pPr>
            <a:r>
              <a:rPr lang="it-IT" sz="2400" dirty="0">
                <a:latin typeface="Calibri Light" panose="020F0302020204030204" pitchFamily="34" charset="0"/>
                <a:ea typeface="Calibri Light" panose="020F0302020204030204" pitchFamily="34" charset="0"/>
                <a:cs typeface="Times New Roman" panose="02020603050405020304" pitchFamily="18" charset="0"/>
              </a:rPr>
              <a:t>Una delle riforme amministrative essenziali su cui l’Italia si è impegnata con la UE nel PNRR è </a:t>
            </a:r>
            <a:r>
              <a:rPr lang="it-IT" sz="2400" dirty="0">
                <a:solidFill>
                  <a:srgbClr val="FF0000"/>
                </a:solidFill>
                <a:latin typeface="Calibri Light" panose="020F0302020204030204" pitchFamily="34" charset="0"/>
                <a:ea typeface="Calibri Light" panose="020F0302020204030204" pitchFamily="34" charset="0"/>
                <a:cs typeface="Times New Roman" panose="02020603050405020304" pitchFamily="18" charset="0"/>
              </a:rPr>
              <a:t>la riforma della disciplina dei contratti pubblici,</a:t>
            </a:r>
            <a:r>
              <a:rPr lang="it-IT" sz="2400" dirty="0">
                <a:latin typeface="Calibri Light" panose="020F0302020204030204" pitchFamily="34" charset="0"/>
                <a:ea typeface="Calibri Light" panose="020F0302020204030204" pitchFamily="34" charset="0"/>
                <a:cs typeface="Times New Roman" panose="02020603050405020304" pitchFamily="18" charset="0"/>
              </a:rPr>
              <a:t> che è stata affrontata con la Legge 21 giugno 2022, n. 78 recante «Delega al Governo in materia di contratti pubblici</a:t>
            </a:r>
            <a:r>
              <a:rPr lang="it-IT" sz="2400" dirty="0" smtClean="0">
                <a:latin typeface="Calibri Light" panose="020F0302020204030204" pitchFamily="34" charset="0"/>
                <a:ea typeface="Calibri Light" panose="020F0302020204030204" pitchFamily="34" charset="0"/>
                <a:cs typeface="Times New Roman" panose="02020603050405020304" pitchFamily="18" charset="0"/>
              </a:rPr>
              <a:t>».</a:t>
            </a:r>
          </a:p>
          <a:p>
            <a:pPr indent="449569" algn="just">
              <a:spcBef>
                <a:spcPts val="500"/>
              </a:spcBef>
              <a:spcAft>
                <a:spcPts val="1000"/>
              </a:spcAft>
            </a:pPr>
            <a:r>
              <a:rPr lang="it-IT" sz="2400" dirty="0" smtClean="0">
                <a:solidFill>
                  <a:srgbClr val="FF0000"/>
                </a:solidFill>
                <a:latin typeface="Calibri Light" panose="020F0302020204030204" pitchFamily="34" charset="0"/>
                <a:ea typeface="Calibri Light" panose="020F0302020204030204" pitchFamily="34" charset="0"/>
                <a:cs typeface="Times New Roman" panose="02020603050405020304" pitchFamily="18" charset="0"/>
              </a:rPr>
              <a:t>Costruire una nuova capacità dei responsabili economico – finanziari </a:t>
            </a:r>
          </a:p>
        </p:txBody>
      </p:sp>
    </p:spTree>
    <p:extLst>
      <p:ext uri="{BB962C8B-B14F-4D97-AF65-F5344CB8AC3E}">
        <p14:creationId xmlns:p14="http://schemas.microsoft.com/office/powerpoint/2010/main" val="75671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163410" y="317297"/>
            <a:ext cx="6096000" cy="6735177"/>
          </a:xfrm>
          <a:prstGeom prst="rect">
            <a:avLst/>
          </a:prstGeom>
        </p:spPr>
        <p:txBody>
          <a:bodyPr>
            <a:spAutoFit/>
          </a:bodyPr>
          <a:lstStyle/>
          <a:p>
            <a:pPr algn="just">
              <a:spcBef>
                <a:spcPts val="500"/>
              </a:spcBef>
              <a:spcAft>
                <a:spcPts val="1000"/>
              </a:spcAft>
            </a:pPr>
            <a:r>
              <a:rPr lang="it-IT" dirty="0">
                <a:solidFill>
                  <a:schemeClr val="bg1"/>
                </a:solidFill>
                <a:latin typeface="Calibri Light" panose="020F0302020204030204" pitchFamily="34" charset="0"/>
                <a:ea typeface="Calibri Light" panose="020F0302020204030204" pitchFamily="34" charset="0"/>
                <a:cs typeface="Times New Roman" panose="02020603050405020304" pitchFamily="18" charset="0"/>
              </a:rPr>
              <a:t>I progetti da realizzare </a:t>
            </a:r>
            <a:r>
              <a:rPr lang="it-IT" b="1" dirty="0">
                <a:solidFill>
                  <a:schemeClr val="bg1"/>
                </a:solidFill>
                <a:latin typeface="Calibri Light" panose="020F0302020204030204" pitchFamily="34" charset="0"/>
                <a:ea typeface="Calibri Light" panose="020F0302020204030204" pitchFamily="34" charset="0"/>
                <a:cs typeface="Times New Roman" panose="02020603050405020304" pitchFamily="18" charset="0"/>
              </a:rPr>
              <a:t>non sono “programmi di spesa</a:t>
            </a:r>
            <a:r>
              <a:rPr lang="it-IT" dirty="0">
                <a:solidFill>
                  <a:schemeClr val="bg1"/>
                </a:solidFill>
                <a:latin typeface="Calibri Light" panose="020F0302020204030204" pitchFamily="34" charset="0"/>
                <a:ea typeface="Calibri Light" panose="020F0302020204030204" pitchFamily="34" charset="0"/>
                <a:cs typeface="Times New Roman" panose="02020603050405020304" pitchFamily="18" charset="0"/>
              </a:rPr>
              <a:t>” (impiegare le risorse in un determinato limite temporale) ma </a:t>
            </a:r>
            <a:r>
              <a:rPr lang="it-IT" b="1" dirty="0">
                <a:solidFill>
                  <a:schemeClr val="bg1"/>
                </a:solidFill>
                <a:latin typeface="Calibri Light" panose="020F0302020204030204" pitchFamily="34" charset="0"/>
                <a:ea typeface="Calibri Light" panose="020F0302020204030204" pitchFamily="34" charset="0"/>
                <a:cs typeface="Times New Roman" panose="02020603050405020304" pitchFamily="18" charset="0"/>
              </a:rPr>
              <a:t>“programmi di performance</a:t>
            </a:r>
            <a:r>
              <a:rPr lang="it-IT" dirty="0">
                <a:solidFill>
                  <a:schemeClr val="bg1"/>
                </a:solidFill>
                <a:latin typeface="Calibri Light" panose="020F0302020204030204" pitchFamily="34" charset="0"/>
                <a:ea typeface="Calibri Light" panose="020F0302020204030204" pitchFamily="34" charset="0"/>
                <a:cs typeface="Times New Roman" panose="02020603050405020304" pitchFamily="18" charset="0"/>
              </a:rPr>
              <a:t>” (impiegare le risorse per ottenere benefici </a:t>
            </a:r>
            <a:r>
              <a:rPr lang="it-IT" b="1" dirty="0">
                <a:solidFill>
                  <a:schemeClr val="bg1"/>
                </a:solidFill>
                <a:latin typeface="Calibri Light" panose="020F0302020204030204" pitchFamily="34" charset="0"/>
                <a:ea typeface="Calibri Light" panose="020F0302020204030204" pitchFamily="34" charset="0"/>
                <a:cs typeface="Times New Roman" panose="02020603050405020304" pitchFamily="18" charset="0"/>
              </a:rPr>
              <a:t>reali e misurabili </a:t>
            </a:r>
            <a:r>
              <a:rPr lang="it-IT" dirty="0">
                <a:solidFill>
                  <a:schemeClr val="bg1"/>
                </a:solidFill>
                <a:latin typeface="Calibri Light" panose="020F0302020204030204" pitchFamily="34" charset="0"/>
                <a:ea typeface="Calibri Light" panose="020F0302020204030204" pitchFamily="34" charset="0"/>
                <a:cs typeface="Times New Roman" panose="02020603050405020304" pitchFamily="18" charset="0"/>
              </a:rPr>
              <a:t>sull’economia insediata e sullo sviluppo locale).</a:t>
            </a:r>
          </a:p>
          <a:p>
            <a:pPr>
              <a:spcBef>
                <a:spcPts val="500"/>
              </a:spcBef>
              <a:spcAft>
                <a:spcPts val="1000"/>
              </a:spcAft>
            </a:pPr>
            <a:r>
              <a:rPr lang="it-IT" dirty="0">
                <a:latin typeface="Calibri Light" panose="020F0302020204030204" pitchFamily="34" charset="0"/>
                <a:ea typeface="Calibri Light" panose="020F0302020204030204" pitchFamily="34" charset="0"/>
                <a:cs typeface="Times New Roman" panose="02020603050405020304" pitchFamily="18" charset="0"/>
              </a:rPr>
              <a:t>La Corte dei Conti può esercitare un ruolo importante attuando un controllo collaborativo reale; </a:t>
            </a:r>
          </a:p>
          <a:p>
            <a:pPr marL="342891" indent="-342891">
              <a:lnSpc>
                <a:spcPct val="100000"/>
              </a:lnSpc>
              <a:spcBef>
                <a:spcPts val="500"/>
              </a:spcBef>
              <a:buFont typeface="Wingdings" panose="05000000000000000000" pitchFamily="2" charset="2"/>
              <a:buChar char=""/>
            </a:pPr>
            <a:r>
              <a:rPr lang="it-IT" dirty="0">
                <a:latin typeface="Calibri Light" panose="020F0302020204030204" pitchFamily="34" charset="0"/>
                <a:ea typeface="Calibri Light" panose="020F0302020204030204" pitchFamily="34" charset="0"/>
                <a:cs typeface="Times New Roman" panose="02020603050405020304" pitchFamily="18" charset="0"/>
              </a:rPr>
              <a:t>attraverso il </a:t>
            </a:r>
            <a:r>
              <a:rPr lang="it-IT" b="1" dirty="0">
                <a:latin typeface="Calibri Light" panose="020F0302020204030204" pitchFamily="34" charset="0"/>
                <a:ea typeface="Calibri Light" panose="020F0302020204030204" pitchFamily="34" charset="0"/>
                <a:cs typeface="Times New Roman" panose="02020603050405020304" pitchFamily="18" charset="0"/>
              </a:rPr>
              <a:t>controllo della gestione </a:t>
            </a:r>
            <a:r>
              <a:rPr lang="it-IT" dirty="0">
                <a:latin typeface="Calibri Light" panose="020F0302020204030204" pitchFamily="34" charset="0"/>
                <a:ea typeface="Calibri Light" panose="020F0302020204030204" pitchFamily="34" charset="0"/>
                <a:cs typeface="Times New Roman" panose="02020603050405020304" pitchFamily="18" charset="0"/>
              </a:rPr>
              <a:t>come richiesto dalla legge per agire da “facilitatore”:</a:t>
            </a:r>
          </a:p>
          <a:p>
            <a:pPr marL="342891" indent="-342891">
              <a:lnSpc>
                <a:spcPct val="100000"/>
              </a:lnSpc>
              <a:buFont typeface="Wingdings" panose="05000000000000000000" pitchFamily="2" charset="2"/>
              <a:buChar char=""/>
            </a:pPr>
            <a:r>
              <a:rPr lang="it-IT" dirty="0">
                <a:latin typeface="Calibri Light" panose="020F0302020204030204" pitchFamily="34" charset="0"/>
                <a:ea typeface="Calibri Light" panose="020F0302020204030204" pitchFamily="34" charset="0"/>
                <a:cs typeface="Times New Roman" panose="02020603050405020304" pitchFamily="18" charset="0"/>
              </a:rPr>
              <a:t>nella strutturazione e nel funzionamento dei </a:t>
            </a:r>
            <a:r>
              <a:rPr lang="it-IT" b="1" dirty="0">
                <a:latin typeface="Calibri Light" panose="020F0302020204030204" pitchFamily="34" charset="0"/>
                <a:ea typeface="Calibri Light" panose="020F0302020204030204" pitchFamily="34" charset="0"/>
                <a:cs typeface="Times New Roman" panose="02020603050405020304" pitchFamily="18" charset="0"/>
              </a:rPr>
              <a:t>controlli interni</a:t>
            </a:r>
            <a:r>
              <a:rPr lang="it-IT" dirty="0">
                <a:latin typeface="Calibri Light" panose="020F0302020204030204" pitchFamily="34" charset="0"/>
                <a:ea typeface="Calibri Light" panose="020F0302020204030204" pitchFamily="34" charset="0"/>
                <a:cs typeface="Times New Roman" panose="02020603050405020304" pitchFamily="18" charset="0"/>
              </a:rPr>
              <a:t>; </a:t>
            </a:r>
          </a:p>
          <a:p>
            <a:pPr marL="342891" indent="-342891">
              <a:lnSpc>
                <a:spcPct val="100000"/>
              </a:lnSpc>
              <a:buFont typeface="Wingdings" panose="05000000000000000000" pitchFamily="2" charset="2"/>
              <a:buChar char=""/>
            </a:pPr>
            <a:r>
              <a:rPr lang="it-IT" dirty="0">
                <a:latin typeface="Calibri Light" panose="020F0302020204030204" pitchFamily="34" charset="0"/>
                <a:ea typeface="Calibri Light" panose="020F0302020204030204" pitchFamily="34" charset="0"/>
                <a:cs typeface="Times New Roman" panose="02020603050405020304" pitchFamily="18" charset="0"/>
              </a:rPr>
              <a:t>nel </a:t>
            </a:r>
            <a:r>
              <a:rPr lang="it-IT" b="1" dirty="0">
                <a:latin typeface="Calibri Light" panose="020F0302020204030204" pitchFamily="34" charset="0"/>
                <a:ea typeface="Calibri Light" panose="020F0302020204030204" pitchFamily="34" charset="0"/>
                <a:cs typeface="Times New Roman" panose="02020603050405020304" pitchFamily="18" charset="0"/>
              </a:rPr>
              <a:t>governo</a:t>
            </a:r>
            <a:r>
              <a:rPr lang="it-IT" dirty="0">
                <a:latin typeface="Calibri Light" panose="020F0302020204030204" pitchFamily="34" charset="0"/>
                <a:ea typeface="Calibri Light" panose="020F0302020204030204" pitchFamily="34" charset="0"/>
                <a:cs typeface="Times New Roman" panose="02020603050405020304" pitchFamily="18" charset="0"/>
              </a:rPr>
              <a:t> dei conti e della gestione economico - finanziaria, nella gestione dei modi e dei tempi dell’azione amministrativa; </a:t>
            </a:r>
          </a:p>
          <a:p>
            <a:pPr marL="342891" indent="-342891">
              <a:lnSpc>
                <a:spcPct val="100000"/>
              </a:lnSpc>
              <a:buFont typeface="Wingdings" panose="05000000000000000000" pitchFamily="2" charset="2"/>
              <a:buChar char=""/>
            </a:pPr>
            <a:r>
              <a:rPr lang="it-IT" dirty="0">
                <a:latin typeface="Calibri Light" panose="020F0302020204030204" pitchFamily="34" charset="0"/>
                <a:ea typeface="Calibri Light" panose="020F0302020204030204" pitchFamily="34" charset="0"/>
                <a:cs typeface="Times New Roman" panose="02020603050405020304" pitchFamily="18" charset="0"/>
              </a:rPr>
              <a:t>nello </a:t>
            </a:r>
            <a:r>
              <a:rPr lang="it-IT" b="1" dirty="0">
                <a:latin typeface="Calibri Light" panose="020F0302020204030204" pitchFamily="34" charset="0"/>
                <a:ea typeface="Calibri Light" panose="020F0302020204030204" pitchFamily="34" charset="0"/>
                <a:cs typeface="Times New Roman" panose="02020603050405020304" pitchFamily="18" charset="0"/>
              </a:rPr>
              <a:t>sviluppo delle professionalità </a:t>
            </a:r>
            <a:r>
              <a:rPr lang="it-IT" dirty="0">
                <a:latin typeface="Calibri Light" panose="020F0302020204030204" pitchFamily="34" charset="0"/>
                <a:ea typeface="Calibri Light" panose="020F0302020204030204" pitchFamily="34" charset="0"/>
                <a:cs typeface="Times New Roman" panose="02020603050405020304" pitchFamily="18" charset="0"/>
              </a:rPr>
              <a:t>degli operatori pubblici e del loro orientamento al risultato misurabile e concreto per i territori di riferimento; </a:t>
            </a:r>
          </a:p>
          <a:p>
            <a:pPr marL="342891" indent="-342891">
              <a:lnSpc>
                <a:spcPct val="100000"/>
              </a:lnSpc>
              <a:spcAft>
                <a:spcPts val="1000"/>
              </a:spcAft>
              <a:buFont typeface="Wingdings" panose="05000000000000000000" pitchFamily="2" charset="2"/>
              <a:buChar char=""/>
            </a:pPr>
            <a:r>
              <a:rPr lang="it-IT" dirty="0">
                <a:latin typeface="Calibri Light" panose="020F0302020204030204" pitchFamily="34" charset="0"/>
                <a:ea typeface="Calibri Light" panose="020F0302020204030204" pitchFamily="34" charset="0"/>
                <a:cs typeface="Times New Roman" panose="02020603050405020304" pitchFamily="18" charset="0"/>
              </a:rPr>
              <a:t>superando un controllo meramente formale e ispettivo per un </a:t>
            </a:r>
            <a:r>
              <a:rPr lang="it-IT" b="1" dirty="0">
                <a:latin typeface="Calibri Light" panose="020F0302020204030204" pitchFamily="34" charset="0"/>
                <a:ea typeface="Calibri Light" panose="020F0302020204030204" pitchFamily="34" charset="0"/>
                <a:cs typeface="Times New Roman" panose="02020603050405020304" pitchFamily="18" charset="0"/>
              </a:rPr>
              <a:t>controllo “guida e di accompagnamento” </a:t>
            </a:r>
            <a:r>
              <a:rPr lang="it-IT" dirty="0">
                <a:latin typeface="Calibri Light" panose="020F0302020204030204" pitchFamily="34" charset="0"/>
                <a:ea typeface="Calibri Light" panose="020F0302020204030204" pitchFamily="34" charset="0"/>
                <a:cs typeface="Times New Roman" panose="02020603050405020304" pitchFamily="18" charset="0"/>
              </a:rPr>
              <a:t>pur nell’esercizio del ruolo richiesto alla magistratura contabile dal dettato costituzionale. </a:t>
            </a:r>
            <a:endParaRPr lang="it-IT" dirty="0" smtClean="0">
              <a:latin typeface="Calibri Light" panose="020F0302020204030204" pitchFamily="34" charset="0"/>
              <a:ea typeface="Calibri Light" panose="020F0302020204030204" pitchFamily="34" charset="0"/>
              <a:cs typeface="Times New Roman" panose="02020603050405020304" pitchFamily="18" charset="0"/>
            </a:endParaRPr>
          </a:p>
          <a:p>
            <a:pPr marL="342891" indent="-342891">
              <a:lnSpc>
                <a:spcPct val="100000"/>
              </a:lnSpc>
              <a:spcAft>
                <a:spcPts val="1000"/>
              </a:spcAft>
              <a:buFont typeface="Wingdings" panose="05000000000000000000" pitchFamily="2" charset="2"/>
              <a:buChar char=""/>
            </a:pPr>
            <a:r>
              <a:rPr lang="it-IT" dirty="0" smtClean="0">
                <a:latin typeface="Calibri Light" panose="020F0302020204030204" pitchFamily="34" charset="0"/>
                <a:ea typeface="Calibri Light" panose="020F0302020204030204" pitchFamily="34" charset="0"/>
                <a:cs typeface="Times New Roman" panose="02020603050405020304" pitchFamily="18" charset="0"/>
              </a:rPr>
              <a:t>(Fonte UPI)</a:t>
            </a:r>
            <a:endParaRPr lang="it-IT" dirty="0">
              <a:latin typeface="Calibri Light" panose="020F0302020204030204" pitchFamily="34" charset="0"/>
              <a:ea typeface="Calibri Light" panose="020F0302020204030204" pitchFamily="34" charset="0"/>
              <a:cs typeface="Times New Roman" panose="02020603050405020304" pitchFamily="18" charset="0"/>
            </a:endParaRPr>
          </a:p>
          <a:p>
            <a:pPr>
              <a:lnSpc>
                <a:spcPct val="100000"/>
              </a:lnSpc>
            </a:pPr>
            <a:endParaRPr lang="it-IT" sz="1200" dirty="0"/>
          </a:p>
        </p:txBody>
      </p:sp>
    </p:spTree>
    <p:extLst>
      <p:ext uri="{BB962C8B-B14F-4D97-AF65-F5344CB8AC3E}">
        <p14:creationId xmlns:p14="http://schemas.microsoft.com/office/powerpoint/2010/main" val="1111928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914675"/>
            <a:ext cx="6096000" cy="3028650"/>
          </a:xfrm>
          <a:prstGeom prst="rect">
            <a:avLst/>
          </a:prstGeom>
        </p:spPr>
        <p:txBody>
          <a:bodyPr>
            <a:spAutoFit/>
          </a:bodyPr>
          <a:lstStyle/>
          <a:p>
            <a:pPr algn="just">
              <a:lnSpc>
                <a:spcPct val="107000"/>
              </a:lnSpc>
              <a:spcAft>
                <a:spcPts val="800"/>
              </a:spcAft>
            </a:pPr>
            <a:r>
              <a:rPr lang="it-IT" b="1" dirty="0">
                <a:latin typeface="Times New Roman" panose="02020603050405020304" pitchFamily="18" charset="0"/>
                <a:ea typeface="Calibri" panose="020F0502020204030204" pitchFamily="34" charset="0"/>
                <a:cs typeface="Times New Roman" panose="02020603050405020304" pitchFamily="18" charset="0"/>
              </a:rPr>
              <a:t>Anche la contabilità pubblica entra nel PNRR: </a:t>
            </a:r>
            <a:r>
              <a:rPr lang="it-IT"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riforma 1.15 </a:t>
            </a:r>
            <a:r>
              <a:rPr lang="it-IT"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denominata </a:t>
            </a:r>
            <a:r>
              <a:rPr lang="it-IT"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“Dotare le pubbliche amministrazioni italiane di un sistema unico di contabilità economico-patrimoniale”</a:t>
            </a:r>
            <a:endParaRPr lang="it-IT"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it-IT"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Qui entriamo in un campo ampio, complesso e rilevante per il futuro.</a:t>
            </a:r>
            <a:endParaRPr lang="it-IT" sz="1400" dirty="0">
              <a:latin typeface="Calibri" panose="020F0502020204030204" pitchFamily="34" charset="0"/>
              <a:ea typeface="Calibri" panose="020F0502020204030204" pitchFamily="34" charset="0"/>
              <a:cs typeface="Times New Roman" panose="02020603050405020304" pitchFamily="18" charset="0"/>
            </a:endParaRPr>
          </a:p>
          <a:p>
            <a:pPr algn="just"/>
            <a:r>
              <a:rPr lang="it-IT" b="1" dirty="0">
                <a:solidFill>
                  <a:srgbClr val="000000"/>
                </a:solidFill>
                <a:latin typeface="Times New Roman" panose="02020603050405020304" pitchFamily="18" charset="0"/>
                <a:ea typeface="Times New Roman" panose="02020603050405020304" pitchFamily="18" charset="0"/>
              </a:rPr>
              <a:t>Per approfondire introduciamo alcune valutazioni sui principi fondamentali.</a:t>
            </a:r>
            <a:endParaRPr lang="it-IT" dirty="0"/>
          </a:p>
        </p:txBody>
      </p:sp>
    </p:spTree>
    <p:extLst>
      <p:ext uri="{BB962C8B-B14F-4D97-AF65-F5344CB8AC3E}">
        <p14:creationId xmlns:p14="http://schemas.microsoft.com/office/powerpoint/2010/main" val="2682058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166843"/>
            <a:ext cx="6096000" cy="4524315"/>
          </a:xfrm>
          <a:prstGeom prst="rect">
            <a:avLst/>
          </a:prstGeom>
        </p:spPr>
        <p:txBody>
          <a:bodyPr>
            <a:spAutoFit/>
          </a:bodyPr>
          <a:lstStyle/>
          <a:p>
            <a:pPr algn="just"/>
            <a:r>
              <a:rPr lang="it-IT" dirty="0">
                <a:solidFill>
                  <a:srgbClr val="FF0000"/>
                </a:solidFill>
              </a:rPr>
              <a:t>La Felicità pubblica tra diritti inviolabili e doveri inderogabili </a:t>
            </a:r>
            <a:r>
              <a:rPr lang="it-IT" dirty="0" smtClean="0">
                <a:solidFill>
                  <a:srgbClr val="FF0000"/>
                </a:solidFill>
              </a:rPr>
              <a:t>(</a:t>
            </a:r>
            <a:r>
              <a:rPr lang="it-IT" dirty="0" smtClean="0"/>
              <a:t>Luca </a:t>
            </a:r>
            <a:r>
              <a:rPr lang="it-IT" dirty="0"/>
              <a:t>Antonini – Mucchi Editore – Modena – </a:t>
            </a:r>
            <a:r>
              <a:rPr lang="it-IT" dirty="0" smtClean="0"/>
              <a:t>2022</a:t>
            </a:r>
            <a:r>
              <a:rPr lang="it-IT" dirty="0" smtClean="0">
                <a:solidFill>
                  <a:srgbClr val="FF0000"/>
                </a:solidFill>
              </a:rPr>
              <a:t>)</a:t>
            </a:r>
            <a:endParaRPr lang="it-IT" dirty="0">
              <a:solidFill>
                <a:srgbClr val="FF0000"/>
              </a:solidFill>
            </a:endParaRPr>
          </a:p>
          <a:p>
            <a:pPr algn="just"/>
            <a:r>
              <a:rPr lang="it-IT" dirty="0"/>
              <a:t>“</a:t>
            </a:r>
            <a:r>
              <a:rPr lang="it-IT" dirty="0" err="1"/>
              <a:t>Hannah</a:t>
            </a:r>
            <a:r>
              <a:rPr lang="it-IT" dirty="0"/>
              <a:t> </a:t>
            </a:r>
            <a:r>
              <a:rPr lang="it-IT" dirty="0" err="1"/>
              <a:t>Arendt</a:t>
            </a:r>
            <a:r>
              <a:rPr lang="it-IT" dirty="0"/>
              <a:t> pone al centro della sua attenzione il notissimo proclama della dichiarazione di indipendenza degli Stati Uniti d’America del 4 luglio 1776: “Noi teniamo per certo che queste verità siano di per se stesse evidenti, che tutti gli uomini sono creati eguali, che essi sono dotati dal loro Creatore di certi diritti inalienabili, che tra questi vi siano la Vita, la Libertà e il perseguimento della Felicità”</a:t>
            </a:r>
          </a:p>
          <a:p>
            <a:pPr algn="just"/>
            <a:r>
              <a:rPr lang="it-IT" dirty="0"/>
              <a:t>E’ qualcosa di simile al segreto dell’art.2 della nostra Costituzione ove si parla di diritti inviolabili e di doveri inderogabili. </a:t>
            </a:r>
          </a:p>
          <a:p>
            <a:pPr algn="just"/>
            <a:r>
              <a:rPr lang="it-IT" dirty="0"/>
              <a:t>Del resto anche Ludovico Antonio Muratori modenese ha pubblicato “Della pubblica felicità”; </a:t>
            </a:r>
          </a:p>
        </p:txBody>
      </p:sp>
    </p:spTree>
    <p:extLst>
      <p:ext uri="{BB962C8B-B14F-4D97-AF65-F5344CB8AC3E}">
        <p14:creationId xmlns:p14="http://schemas.microsoft.com/office/powerpoint/2010/main" val="2203647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443841"/>
            <a:ext cx="6096000" cy="3970318"/>
          </a:xfrm>
          <a:prstGeom prst="rect">
            <a:avLst/>
          </a:prstGeom>
        </p:spPr>
        <p:txBody>
          <a:bodyPr>
            <a:spAutoFit/>
          </a:bodyPr>
          <a:lstStyle/>
          <a:p>
            <a:pPr algn="just"/>
            <a:r>
              <a:rPr lang="it-IT" dirty="0">
                <a:solidFill>
                  <a:srgbClr val="FF0000"/>
                </a:solidFill>
              </a:rPr>
              <a:t>La nostra Costituzione è un mondo di rapporti e allora….</a:t>
            </a:r>
          </a:p>
          <a:p>
            <a:pPr algn="just"/>
            <a:r>
              <a:rPr lang="it-IT" dirty="0"/>
              <a:t>abbiamo diritti inviolabili ma abbiamo anche doveri inderogabili come il “dovere tributario” </a:t>
            </a:r>
          </a:p>
          <a:p>
            <a:pPr algn="just"/>
            <a:r>
              <a:rPr lang="it-IT" dirty="0"/>
              <a:t>E allora…</a:t>
            </a:r>
          </a:p>
          <a:p>
            <a:pPr algn="just"/>
            <a:r>
              <a:rPr lang="it-IT" dirty="0"/>
              <a:t>Umanizzazione della spesa pubblica: non sono numeri ma attengono alla vita della Comunità e ai diritti; </a:t>
            </a:r>
          </a:p>
          <a:p>
            <a:pPr algn="just"/>
            <a:r>
              <a:rPr lang="it-IT" dirty="0"/>
              <a:t>Ma c’è anche l’umanizzazione dell’entrata secondo un principio di solidarietà che supera la mera soggettività passiva d’imposta;</a:t>
            </a:r>
          </a:p>
          <a:p>
            <a:pPr algn="just"/>
            <a:r>
              <a:rPr lang="it-IT" dirty="0"/>
              <a:t>C’è un legame orizzontale tra gli individui, non verticale tra Stato attivo e cittadino passivo (art. 2 </a:t>
            </a:r>
            <a:r>
              <a:rPr lang="it-IT" dirty="0" err="1"/>
              <a:t>Cost</a:t>
            </a:r>
            <a:r>
              <a:rPr lang="it-IT" dirty="0"/>
              <a:t>.); </a:t>
            </a:r>
          </a:p>
        </p:txBody>
      </p:sp>
    </p:spTree>
    <p:extLst>
      <p:ext uri="{BB962C8B-B14F-4D97-AF65-F5344CB8AC3E}">
        <p14:creationId xmlns:p14="http://schemas.microsoft.com/office/powerpoint/2010/main" val="2609051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976979" y="286084"/>
            <a:ext cx="6096000" cy="6463308"/>
          </a:xfrm>
          <a:prstGeom prst="rect">
            <a:avLst/>
          </a:prstGeom>
        </p:spPr>
        <p:txBody>
          <a:bodyPr>
            <a:spAutoFit/>
          </a:bodyPr>
          <a:lstStyle/>
          <a:p>
            <a:pPr algn="just"/>
            <a:r>
              <a:rPr lang="it-IT" dirty="0"/>
              <a:t>E allora…..  </a:t>
            </a:r>
            <a:r>
              <a:rPr lang="it-IT" b="1" dirty="0">
                <a:solidFill>
                  <a:srgbClr val="FF0000"/>
                </a:solidFill>
              </a:rPr>
              <a:t>Umanizzazione della contabilità pubblica </a:t>
            </a:r>
            <a:r>
              <a:rPr lang="it-IT" dirty="0"/>
              <a:t>come narrazione di eventi che riguardano individui portatori di diritti e tenuti a esercitare doveri……..</a:t>
            </a:r>
          </a:p>
          <a:p>
            <a:pPr algn="just"/>
            <a:r>
              <a:rPr lang="it-IT" dirty="0"/>
              <a:t>Anche la “spesa costituzionalmente necessaria” si colloca in questa “umanizzazione”: nella Sentenza della Corte Costituzionale n. 275 del 2016 si precisa che “è la garanzia dei diritti incomprimibili ad incidere sul bilancio, e non l’equilibrio di questo a condizionarne la doverosa erogazione” e anche la n. 169 del 2017 redatta da </a:t>
            </a:r>
            <a:r>
              <a:rPr lang="it-IT" b="1" dirty="0">
                <a:solidFill>
                  <a:srgbClr val="FF0000"/>
                </a:solidFill>
              </a:rPr>
              <a:t>Aldo </a:t>
            </a:r>
            <a:r>
              <a:rPr lang="it-IT" b="1" dirty="0" err="1">
                <a:solidFill>
                  <a:srgbClr val="FF0000"/>
                </a:solidFill>
              </a:rPr>
              <a:t>Carosi</a:t>
            </a:r>
            <a:r>
              <a:rPr lang="it-IT" b="1" dirty="0">
                <a:solidFill>
                  <a:srgbClr val="FF0000"/>
                </a:solidFill>
              </a:rPr>
              <a:t> </a:t>
            </a:r>
            <a:r>
              <a:rPr lang="it-IT" dirty="0"/>
              <a:t>per la prima volta parla di “</a:t>
            </a:r>
            <a:r>
              <a:rPr lang="it-IT" b="1" dirty="0">
                <a:solidFill>
                  <a:srgbClr val="FF0000"/>
                </a:solidFill>
              </a:rPr>
              <a:t>spesa costituzionalmente necessaria</a:t>
            </a:r>
            <a:r>
              <a:rPr lang="it-IT" dirty="0"/>
              <a:t>” in relazione al diritto sociale alla salute</a:t>
            </a:r>
            <a:r>
              <a:rPr lang="it-IT" dirty="0" smtClean="0"/>
              <a:t>.</a:t>
            </a:r>
            <a:endParaRPr lang="it-IT" dirty="0"/>
          </a:p>
          <a:p>
            <a:pPr algn="just"/>
            <a:r>
              <a:rPr lang="it-IT" dirty="0" smtClean="0"/>
              <a:t>“</a:t>
            </a:r>
            <a:r>
              <a:rPr lang="it-IT" b="1" dirty="0">
                <a:solidFill>
                  <a:srgbClr val="FF0000"/>
                </a:solidFill>
              </a:rPr>
              <a:t>Riscoprire la felicità pubblica </a:t>
            </a:r>
            <a:r>
              <a:rPr lang="it-IT" dirty="0"/>
              <a:t>oggi”…..significa considerare che “Uno sconsiderato passaggio da una cultura del “noi” ad una cultura dell’”io”,  degenerando in una “convivenza senza rapporto” (M. </a:t>
            </a:r>
            <a:r>
              <a:rPr lang="it-IT" dirty="0" err="1"/>
              <a:t>Cartabia</a:t>
            </a:r>
            <a:r>
              <a:rPr lang="it-IT" dirty="0"/>
              <a:t> – Diritti umani e pluralità della cultura: un percorso possibile in J. </a:t>
            </a:r>
            <a:r>
              <a:rPr lang="it-IT" dirty="0" err="1"/>
              <a:t>Prades</a:t>
            </a:r>
            <a:r>
              <a:rPr lang="it-IT" dirty="0"/>
              <a:t> – a cura di – All’origine della diversità – Milano – </a:t>
            </a:r>
            <a:r>
              <a:rPr lang="it-IT" dirty="0" err="1"/>
              <a:t>Guerini</a:t>
            </a:r>
            <a:r>
              <a:rPr lang="it-IT" dirty="0"/>
              <a:t> – 2010) “determina conseguenze gravi nella vita di una democrazia….” (Luca Antonini – op. cit.).</a:t>
            </a:r>
          </a:p>
          <a:p>
            <a:pPr algn="just"/>
            <a:r>
              <a:rPr lang="it-IT" b="1" dirty="0">
                <a:solidFill>
                  <a:srgbClr val="FFFF00"/>
                </a:solidFill>
              </a:rPr>
              <a:t>Anche questo è PNRR: abbiamo tanta strada da fare, ma ci riusciremo</a:t>
            </a:r>
            <a:r>
              <a:rPr lang="it-IT" dirty="0"/>
              <a:t>. </a:t>
            </a:r>
          </a:p>
        </p:txBody>
      </p:sp>
    </p:spTree>
    <p:extLst>
      <p:ext uri="{BB962C8B-B14F-4D97-AF65-F5344CB8AC3E}">
        <p14:creationId xmlns:p14="http://schemas.microsoft.com/office/powerpoint/2010/main" val="2513077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951284" y="938407"/>
            <a:ext cx="6096000" cy="4893647"/>
          </a:xfrm>
          <a:prstGeom prst="rect">
            <a:avLst/>
          </a:prstGeom>
        </p:spPr>
        <p:txBody>
          <a:bodyPr>
            <a:spAutoFit/>
          </a:bodyPr>
          <a:lstStyle/>
          <a:p>
            <a:pPr algn="just"/>
            <a:r>
              <a:rPr lang="it-IT" sz="2400" dirty="0" smtClean="0">
                <a:solidFill>
                  <a:srgbClr val="FF0000"/>
                </a:solidFill>
              </a:rPr>
              <a:t>Innanzitutto, un cambiamento rispetto alle previsioni iniziali</a:t>
            </a:r>
            <a:r>
              <a:rPr lang="it-IT" sz="2400" dirty="0" smtClean="0"/>
              <a:t>,</a:t>
            </a:r>
          </a:p>
          <a:p>
            <a:pPr algn="just"/>
            <a:r>
              <a:rPr lang="it-IT" sz="2400" dirty="0"/>
              <a:t>s</a:t>
            </a:r>
            <a:r>
              <a:rPr lang="it-IT" sz="2400" dirty="0" smtClean="0"/>
              <a:t>ono emersi elementi di forte incertezza legati in particolare al rincaro delle materie prime che, unito all’aumento dei costi di elettricità e gas, sta causando conseguenze dirette sull’attuazione del PNRR.</a:t>
            </a:r>
          </a:p>
          <a:p>
            <a:pPr algn="just"/>
            <a:r>
              <a:rPr lang="it-IT" sz="2400" dirty="0" smtClean="0"/>
              <a:t>Sono destinate ad influenzare il rialzo dei costi di realizzazione di progetti stimati più bassi quando il Piano è stato scritto ed approvato dall’UE.</a:t>
            </a:r>
          </a:p>
          <a:p>
            <a:pPr algn="just"/>
            <a:r>
              <a:rPr lang="it-IT" sz="2400" dirty="0" smtClean="0"/>
              <a:t>Hanno un impatto sui QE dei progetti.</a:t>
            </a:r>
            <a:endParaRPr lang="it-IT" sz="2400" dirty="0"/>
          </a:p>
        </p:txBody>
      </p:sp>
    </p:spTree>
    <p:extLst>
      <p:ext uri="{BB962C8B-B14F-4D97-AF65-F5344CB8AC3E}">
        <p14:creationId xmlns:p14="http://schemas.microsoft.com/office/powerpoint/2010/main" val="2091136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720840"/>
            <a:ext cx="6096000" cy="3046988"/>
          </a:xfrm>
          <a:prstGeom prst="rect">
            <a:avLst/>
          </a:prstGeom>
        </p:spPr>
        <p:txBody>
          <a:bodyPr>
            <a:spAutoFit/>
          </a:bodyPr>
          <a:lstStyle/>
          <a:p>
            <a:pPr algn="just"/>
            <a:r>
              <a:rPr lang="it-IT" sz="2400" b="0" i="0" dirty="0" smtClean="0">
                <a:solidFill>
                  <a:srgbClr val="FF0000"/>
                </a:solidFill>
                <a:effectLst/>
                <a:latin typeface="Century Gothic" panose="020B0502020202020204" pitchFamily="34" charset="0"/>
              </a:rPr>
              <a:t>L’obiettivo di spesa </a:t>
            </a:r>
            <a:r>
              <a:rPr lang="it-IT" sz="2400" b="0" i="0" dirty="0" smtClean="0">
                <a:effectLst/>
                <a:latin typeface="Century Gothic" panose="020B0502020202020204" pitchFamily="34" charset="0"/>
              </a:rPr>
              <a:t>per il </a:t>
            </a:r>
            <a:r>
              <a:rPr lang="it-IT" sz="2400" b="0" i="0" dirty="0" err="1" smtClean="0">
                <a:effectLst/>
                <a:latin typeface="Century Gothic" panose="020B0502020202020204" pitchFamily="34" charset="0"/>
              </a:rPr>
              <a:t>Pnrr</a:t>
            </a:r>
            <a:r>
              <a:rPr lang="it-IT" sz="2400" b="0" i="0" dirty="0" smtClean="0">
                <a:effectLst/>
                <a:latin typeface="Century Gothic" panose="020B0502020202020204" pitchFamily="34" charset="0"/>
              </a:rPr>
              <a:t> nel 2022 non sarà raggiunto neanche nella sua dimensioni rivista e ridotta a 20 miliardi con la </a:t>
            </a:r>
            <a:r>
              <a:rPr lang="it-IT" sz="2400" b="0" i="0" dirty="0" err="1" smtClean="0">
                <a:effectLst/>
                <a:latin typeface="Century Gothic" panose="020B0502020202020204" pitchFamily="34" charset="0"/>
              </a:rPr>
              <a:t>Nadef</a:t>
            </a:r>
            <a:r>
              <a:rPr lang="it-IT" sz="2400" b="0" i="0" dirty="0" smtClean="0">
                <a:effectLst/>
                <a:latin typeface="Century Gothic" panose="020B0502020202020204" pitchFamily="34" charset="0"/>
              </a:rPr>
              <a:t> varata a settembre dal governo Draghi. </a:t>
            </a:r>
          </a:p>
          <a:p>
            <a:pPr algn="just"/>
            <a:r>
              <a:rPr lang="it-IT" sz="2400" b="0" i="0" dirty="0" smtClean="0">
                <a:effectLst/>
                <a:latin typeface="Century Gothic" panose="020B0502020202020204" pitchFamily="34" charset="0"/>
              </a:rPr>
              <a:t>Necessità di accelerare la capacità di spesa delle nostre Amministrazioni per finanziare i progetti previsti dal Piano;</a:t>
            </a:r>
            <a:endParaRPr lang="it-IT" sz="2400" dirty="0">
              <a:latin typeface="Century Gothic" panose="020B0502020202020204" pitchFamily="34" charset="0"/>
            </a:endParaRPr>
          </a:p>
        </p:txBody>
      </p:sp>
    </p:spTree>
    <p:extLst>
      <p:ext uri="{BB962C8B-B14F-4D97-AF65-F5344CB8AC3E}">
        <p14:creationId xmlns:p14="http://schemas.microsoft.com/office/powerpoint/2010/main" val="747664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907323" y="1692369"/>
            <a:ext cx="6096000" cy="3416320"/>
          </a:xfrm>
          <a:prstGeom prst="rect">
            <a:avLst/>
          </a:prstGeom>
        </p:spPr>
        <p:txBody>
          <a:bodyPr>
            <a:spAutoFit/>
          </a:bodyPr>
          <a:lstStyle/>
          <a:p>
            <a:pPr algn="just"/>
            <a:r>
              <a:rPr lang="it-IT" sz="2400" dirty="0" smtClean="0">
                <a:solidFill>
                  <a:srgbClr val="FF0000"/>
                </a:solidFill>
              </a:rPr>
              <a:t>Il mancato raccordo </a:t>
            </a:r>
            <a:r>
              <a:rPr lang="it-IT" sz="2400" dirty="0" smtClean="0"/>
              <a:t>fra afflusso di nuove risorse e miglioramento delle capacità amministrative e di spesa da parte delle amministrazioni.</a:t>
            </a:r>
          </a:p>
          <a:p>
            <a:pPr algn="just"/>
            <a:r>
              <a:rPr lang="it-IT" sz="2400" dirty="0" smtClean="0"/>
              <a:t>La constatazione che maggiore disponibilità e maggior impiego di risorse potrebbe  non corrispondere automaticamente ad una capacità di sviluppo dei territori.</a:t>
            </a:r>
            <a:endParaRPr lang="it-IT" sz="2400" dirty="0"/>
          </a:p>
        </p:txBody>
      </p:sp>
    </p:spTree>
    <p:extLst>
      <p:ext uri="{BB962C8B-B14F-4D97-AF65-F5344CB8AC3E}">
        <p14:creationId xmlns:p14="http://schemas.microsoft.com/office/powerpoint/2010/main" val="3932144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109545" y="1134017"/>
            <a:ext cx="6096000" cy="4893647"/>
          </a:xfrm>
          <a:prstGeom prst="rect">
            <a:avLst/>
          </a:prstGeom>
        </p:spPr>
        <p:txBody>
          <a:bodyPr>
            <a:spAutoFit/>
          </a:bodyPr>
          <a:lstStyle/>
          <a:p>
            <a:pPr algn="just"/>
            <a:r>
              <a:rPr lang="it-IT" sz="2400" dirty="0">
                <a:solidFill>
                  <a:srgbClr val="FF0000"/>
                </a:solidFill>
              </a:rPr>
              <a:t>L</a:t>
            </a:r>
            <a:r>
              <a:rPr lang="it-IT" sz="2400" dirty="0" smtClean="0">
                <a:solidFill>
                  <a:srgbClr val="FF0000"/>
                </a:solidFill>
              </a:rPr>
              <a:t>a necessità di rafforzamento </a:t>
            </a:r>
            <a:r>
              <a:rPr lang="it-IT" sz="2400" dirty="0" smtClean="0"/>
              <a:t>delle strutture amministrative degli enti attuatori dei progetti.</a:t>
            </a:r>
          </a:p>
          <a:p>
            <a:pPr algn="just"/>
            <a:r>
              <a:rPr lang="it-IT" sz="2400" dirty="0" smtClean="0"/>
              <a:t>La consapevolezza della dirigenza di vertice.</a:t>
            </a:r>
          </a:p>
          <a:p>
            <a:pPr algn="just"/>
            <a:r>
              <a:rPr lang="it-IT" sz="2400" dirty="0" smtClean="0"/>
              <a:t>La criticità dei </a:t>
            </a:r>
            <a:r>
              <a:rPr lang="it-IT" sz="2400" dirty="0" err="1" smtClean="0"/>
              <a:t>cosidetti</a:t>
            </a:r>
            <a:r>
              <a:rPr lang="it-IT" sz="2400" dirty="0" smtClean="0"/>
              <a:t> esperti.</a:t>
            </a:r>
          </a:p>
          <a:p>
            <a:pPr algn="just"/>
            <a:r>
              <a:rPr lang="it-IT" sz="2400" dirty="0" smtClean="0"/>
              <a:t>Le cabine di regia. </a:t>
            </a:r>
          </a:p>
          <a:p>
            <a:pPr algn="just"/>
            <a:r>
              <a:rPr lang="it-IT" sz="2400" dirty="0" smtClean="0"/>
              <a:t>La ricaduta organizzativa e la sinergia tra ciclo finanziario e ciclo tecnico realizzativo dei progetti.</a:t>
            </a:r>
          </a:p>
          <a:p>
            <a:pPr algn="just"/>
            <a:r>
              <a:rPr lang="it-IT" sz="2400" dirty="0" smtClean="0"/>
              <a:t>Nuovi approcci: il monitoraggio (ad es.)</a:t>
            </a:r>
          </a:p>
          <a:p>
            <a:pPr algn="just"/>
            <a:r>
              <a:rPr lang="it-IT" sz="2400" dirty="0"/>
              <a:t>Guardare avanti: e dopo il 2026?</a:t>
            </a:r>
          </a:p>
          <a:p>
            <a:pPr algn="just"/>
            <a:endParaRPr lang="it-IT" sz="2400" dirty="0" smtClean="0"/>
          </a:p>
        </p:txBody>
      </p:sp>
    </p:spTree>
    <p:extLst>
      <p:ext uri="{BB962C8B-B14F-4D97-AF65-F5344CB8AC3E}">
        <p14:creationId xmlns:p14="http://schemas.microsoft.com/office/powerpoint/2010/main" val="1589981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443841"/>
            <a:ext cx="6096000" cy="4524315"/>
          </a:xfrm>
          <a:prstGeom prst="rect">
            <a:avLst/>
          </a:prstGeom>
        </p:spPr>
        <p:txBody>
          <a:bodyPr>
            <a:spAutoFit/>
          </a:bodyPr>
          <a:lstStyle/>
          <a:p>
            <a:pPr algn="just"/>
            <a:r>
              <a:rPr lang="it-IT" dirty="0" smtClean="0">
                <a:solidFill>
                  <a:srgbClr val="FF0000"/>
                </a:solidFill>
              </a:rPr>
              <a:t>Permangono preoccupazioni per gli interventi in ambito territoriale </a:t>
            </a:r>
            <a:r>
              <a:rPr lang="it-IT" dirty="0" smtClean="0"/>
              <a:t>laddove, soprattutto in alcune aree del Paese, da tempo risulta necessaria un’azione di razionalizzazione per garantire uniformità ed omogeneità di presidio e di offerta dei servizi nonché per consentire lo svolgimento di efficaci controlli sui flussi di risorse e sul raggiungimento degli obiettivi finali. </a:t>
            </a:r>
          </a:p>
          <a:p>
            <a:pPr algn="just"/>
            <a:r>
              <a:rPr lang="it-IT" dirty="0" smtClean="0"/>
              <a:t>Anche in questo caso la maggiore disponibilità di risorse non appare di per sé sufficiente ad assicurare che vengano prontamente raggiunte le finalità ultime dell’intervento, in mancanza di interventi complementari sul funzionamento delle strutture destinate ad erogare i servizi alla cittadinanza;</a:t>
            </a:r>
          </a:p>
          <a:p>
            <a:pPr algn="just"/>
            <a:r>
              <a:rPr lang="it-IT" dirty="0" smtClean="0"/>
              <a:t>La visione integrata. </a:t>
            </a:r>
          </a:p>
          <a:p>
            <a:pPr algn="just"/>
            <a:r>
              <a:rPr lang="it-IT" dirty="0" smtClean="0"/>
              <a:t>La programmazione conseguente</a:t>
            </a:r>
            <a:endParaRPr lang="it-IT" dirty="0"/>
          </a:p>
        </p:txBody>
      </p:sp>
    </p:spTree>
    <p:extLst>
      <p:ext uri="{BB962C8B-B14F-4D97-AF65-F5344CB8AC3E}">
        <p14:creationId xmlns:p14="http://schemas.microsoft.com/office/powerpoint/2010/main" val="3214983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220148"/>
            <a:ext cx="6096000" cy="3785652"/>
          </a:xfrm>
          <a:prstGeom prst="rect">
            <a:avLst/>
          </a:prstGeom>
        </p:spPr>
        <p:txBody>
          <a:bodyPr>
            <a:spAutoFit/>
          </a:bodyPr>
          <a:lstStyle/>
          <a:p>
            <a:pPr algn="just"/>
            <a:r>
              <a:rPr lang="it-IT" sz="2000" dirty="0" smtClean="0"/>
              <a:t>dei 191,5 miliardi complessivi messi a disposizione a livello europeo per l’Italia (</a:t>
            </a:r>
            <a:r>
              <a:rPr lang="it-IT" sz="2000" dirty="0" err="1" smtClean="0"/>
              <a:t>Next</a:t>
            </a:r>
            <a:r>
              <a:rPr lang="it-IT" sz="2000" dirty="0" smtClean="0"/>
              <a:t> Generation EU), la Ragioneria generale dello stato ha valutato che circa il 37%, cioè 66 miliardi, sia </a:t>
            </a:r>
            <a:r>
              <a:rPr lang="it-IT" sz="2000" dirty="0" smtClean="0">
                <a:solidFill>
                  <a:srgbClr val="FF0000"/>
                </a:solidFill>
              </a:rPr>
              <a:t>la dimensione finanziaria delle misure (in gran parte investimenti, assai meno per riforme) sarà realizzato da Regioni, Comuni, Città metropolitane o altre amministrazioni locali</a:t>
            </a:r>
            <a:r>
              <a:rPr lang="it-IT" sz="2000" dirty="0" smtClean="0"/>
              <a:t> in quanto soggetti attuatori (questa dimensione finanziaria aumenta a 80 miliardi se accanto al PNRR si considera anche il Piano nazionale complementare).</a:t>
            </a:r>
            <a:endParaRPr lang="it-IT" sz="2000" dirty="0"/>
          </a:p>
        </p:txBody>
      </p:sp>
    </p:spTree>
    <p:extLst>
      <p:ext uri="{BB962C8B-B14F-4D97-AF65-F5344CB8AC3E}">
        <p14:creationId xmlns:p14="http://schemas.microsoft.com/office/powerpoint/2010/main" val="1926227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968870" y="1272432"/>
            <a:ext cx="6096000" cy="4708981"/>
          </a:xfrm>
          <a:prstGeom prst="rect">
            <a:avLst/>
          </a:prstGeom>
        </p:spPr>
        <p:txBody>
          <a:bodyPr>
            <a:spAutoFit/>
          </a:bodyPr>
          <a:lstStyle/>
          <a:p>
            <a:pPr algn="just"/>
            <a:r>
              <a:rPr lang="it-IT" sz="2000" dirty="0" smtClean="0">
                <a:solidFill>
                  <a:srgbClr val="FF0000"/>
                </a:solidFill>
              </a:rPr>
              <a:t>Particolare attenzione andrà posta al monitoraggio dei conti pubblici </a:t>
            </a:r>
            <a:r>
              <a:rPr lang="it-IT" sz="2000" dirty="0" smtClean="0"/>
              <a:t>del prossimo anno, con riferimento anche al rischio di dover disporre interventi aggiuntivi contro il caro energia, dal momento che le misure inserite nella manovra riguarderanno solo i primi tre-quattro mesi del 2023. Relativamente al 2024, le grandezze di finanza pubblica sono stimate sulla base di una crescita del PIL che, nelle valutazioni dell’UPB, appare ottimistica. In generale, inoltre, la realizzazione degli obiettivi programmatici è soggetta ai menzionati ampi elementi di incertezza legati soprattutto ai rischi di matrice internazionale. (</a:t>
            </a:r>
            <a:r>
              <a:rPr lang="it-IT" sz="2000" dirty="0" smtClean="0">
                <a:solidFill>
                  <a:srgbClr val="FF0000"/>
                </a:solidFill>
              </a:rPr>
              <a:t>UPB – Audizione sulla </a:t>
            </a:r>
            <a:r>
              <a:rPr lang="it-IT" sz="2000" dirty="0" err="1" smtClean="0">
                <a:solidFill>
                  <a:srgbClr val="FF0000"/>
                </a:solidFill>
              </a:rPr>
              <a:t>Nadef</a:t>
            </a:r>
            <a:r>
              <a:rPr lang="it-IT" sz="2000" dirty="0" smtClean="0">
                <a:solidFill>
                  <a:srgbClr val="FF0000"/>
                </a:solidFill>
              </a:rPr>
              <a:t> 2022)</a:t>
            </a:r>
            <a:endParaRPr lang="it-IT" sz="2000" dirty="0">
              <a:solidFill>
                <a:srgbClr val="FF0000"/>
              </a:solidFill>
            </a:endParaRPr>
          </a:p>
        </p:txBody>
      </p:sp>
    </p:spTree>
    <p:extLst>
      <p:ext uri="{BB962C8B-B14F-4D97-AF65-F5344CB8AC3E}">
        <p14:creationId xmlns:p14="http://schemas.microsoft.com/office/powerpoint/2010/main" val="3653751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859340"/>
            <a:ext cx="6096000" cy="3416320"/>
          </a:xfrm>
          <a:prstGeom prst="rect">
            <a:avLst/>
          </a:prstGeom>
        </p:spPr>
        <p:txBody>
          <a:bodyPr>
            <a:spAutoFit/>
          </a:bodyPr>
          <a:lstStyle/>
          <a:p>
            <a:pPr algn="just"/>
            <a:r>
              <a:rPr lang="it-IT" dirty="0" smtClean="0">
                <a:solidFill>
                  <a:srgbClr val="FF0000"/>
                </a:solidFill>
              </a:rPr>
              <a:t>Bisogna evitare che il programma di spesa del PNRR venga ulteriormente rimodulato</a:t>
            </a:r>
            <a:r>
              <a:rPr lang="it-IT" dirty="0" smtClean="0"/>
              <a:t>, perché ciò avrebbe conseguenze sul percorso di crescita dell’economia indicato nella NADEF. </a:t>
            </a:r>
          </a:p>
          <a:p>
            <a:pPr algn="just"/>
            <a:r>
              <a:rPr lang="it-IT" dirty="0" smtClean="0"/>
              <a:t>Per rispettare i tempi di attuazione del Piano servono un ulteriore </a:t>
            </a:r>
            <a:r>
              <a:rPr lang="it-IT" dirty="0" smtClean="0">
                <a:solidFill>
                  <a:srgbClr val="FF0000"/>
                </a:solidFill>
              </a:rPr>
              <a:t>rafforzamento</a:t>
            </a:r>
            <a:r>
              <a:rPr lang="it-IT" dirty="0" smtClean="0"/>
              <a:t> della capacità amministrativa e una più decisa </a:t>
            </a:r>
            <a:r>
              <a:rPr lang="it-IT" dirty="0" smtClean="0">
                <a:solidFill>
                  <a:srgbClr val="FF0000"/>
                </a:solidFill>
              </a:rPr>
              <a:t>semplificazione</a:t>
            </a:r>
            <a:r>
              <a:rPr lang="it-IT" dirty="0" smtClean="0"/>
              <a:t> dei processi autorizzativi. </a:t>
            </a:r>
          </a:p>
          <a:p>
            <a:pPr algn="just"/>
            <a:r>
              <a:rPr lang="it-IT" dirty="0" smtClean="0"/>
              <a:t>In particolare, per realizzare la crescita prevista per gli investimenti nel 2023 (34,7 per cento) sarà necessario uno sforzo straordinario da parte di tutti i soggetti attuatori.  </a:t>
            </a:r>
            <a:r>
              <a:rPr lang="it-IT" dirty="0" smtClean="0">
                <a:solidFill>
                  <a:srgbClr val="FF0000"/>
                </a:solidFill>
              </a:rPr>
              <a:t>(UPB – Audizione cit.)</a:t>
            </a:r>
            <a:endParaRPr lang="it-IT" dirty="0">
              <a:solidFill>
                <a:srgbClr val="FF0000"/>
              </a:solidFill>
            </a:endParaRPr>
          </a:p>
        </p:txBody>
      </p:sp>
    </p:spTree>
    <p:extLst>
      <p:ext uri="{BB962C8B-B14F-4D97-AF65-F5344CB8AC3E}">
        <p14:creationId xmlns:p14="http://schemas.microsoft.com/office/powerpoint/2010/main" val="3441601570"/>
      </p:ext>
    </p:extLst>
  </p:cSld>
  <p:clrMapOvr>
    <a:masterClrMapping/>
  </p:clrMapOvr>
</p:sld>
</file>

<file path=ppt/theme/theme1.xml><?xml version="1.0" encoding="utf-8"?>
<a:theme xmlns:a="http://schemas.openxmlformats.org/drawingml/2006/main" name="Sezione">
  <a:themeElements>
    <a:clrScheme name="Sezion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zion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zion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1289</TotalTime>
  <Words>1373</Words>
  <Application>Microsoft Office PowerPoint</Application>
  <PresentationFormat>Widescreen</PresentationFormat>
  <Paragraphs>60</Paragraphs>
  <Slides>16</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16</vt:i4>
      </vt:variant>
    </vt:vector>
  </HeadingPairs>
  <TitlesOfParts>
    <vt:vector size="24" baseType="lpstr">
      <vt:lpstr>Calibri</vt:lpstr>
      <vt:lpstr>Calibri Light</vt:lpstr>
      <vt:lpstr>Century Gothic</vt:lpstr>
      <vt:lpstr>Grandview</vt:lpstr>
      <vt:lpstr>Times New Roman</vt:lpstr>
      <vt:lpstr>Wingdings</vt:lpstr>
      <vt:lpstr>Wingdings 3</vt:lpstr>
      <vt:lpstr>Sezione</vt:lpstr>
      <vt:lpstr>PNRR Problemi Aperti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PNRR Problemi Aperti</dc:title>
  <dc:creator>FRANCESCO</dc:creator>
  <cp:lastModifiedBy>FRANCESCO</cp:lastModifiedBy>
  <cp:revision>19</cp:revision>
  <dcterms:created xsi:type="dcterms:W3CDTF">2023-01-11T17:41:50Z</dcterms:created>
  <dcterms:modified xsi:type="dcterms:W3CDTF">2023-01-13T16:12:04Z</dcterms:modified>
</cp:coreProperties>
</file>