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4" r:id="rId19"/>
    <p:sldId id="273" r:id="rId20"/>
  </p:sldIdLst>
  <p:sldSz cx="9144000" cy="6858000" type="screen4x3"/>
  <p:notesSz cx="6797675" cy="99266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5274CA91-9E6F-4F09-880F-07966AD5412F}" type="datetimeFigureOut">
              <a:rPr lang="it-IT" smtClean="0"/>
              <a:pPr/>
              <a:t>18/06/2014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1E20478-7D61-4975-BA26-63B00B60CE4D}" type="slidenum">
              <a:rPr lang="it-IT" smtClean="0"/>
              <a:pPr/>
              <a:t>‹N›</a:t>
            </a:fld>
            <a:endParaRPr lang="it-IT"/>
          </a:p>
        </p:txBody>
      </p:sp>
    </p:spTree>
    <p:extLst>
      <p:ext uri="{BB962C8B-B14F-4D97-AF65-F5344CB8AC3E}">
        <p14:creationId xmlns="" xmlns:p14="http://schemas.microsoft.com/office/powerpoint/2010/main" val="3430374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5274CA91-9E6F-4F09-880F-07966AD5412F}" type="datetimeFigureOut">
              <a:rPr lang="it-IT" smtClean="0"/>
              <a:pPr/>
              <a:t>18/06/2014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1E20478-7D61-4975-BA26-63B00B60CE4D}" type="slidenum">
              <a:rPr lang="it-IT" smtClean="0"/>
              <a:pPr/>
              <a:t>‹N›</a:t>
            </a:fld>
            <a:endParaRPr lang="it-IT"/>
          </a:p>
        </p:txBody>
      </p:sp>
    </p:spTree>
    <p:extLst>
      <p:ext uri="{BB962C8B-B14F-4D97-AF65-F5344CB8AC3E}">
        <p14:creationId xmlns="" xmlns:p14="http://schemas.microsoft.com/office/powerpoint/2010/main" val="157330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5274CA91-9E6F-4F09-880F-07966AD5412F}" type="datetimeFigureOut">
              <a:rPr lang="it-IT" smtClean="0"/>
              <a:pPr/>
              <a:t>18/06/2014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1E20478-7D61-4975-BA26-63B00B60CE4D}" type="slidenum">
              <a:rPr lang="it-IT" smtClean="0"/>
              <a:pPr/>
              <a:t>‹N›</a:t>
            </a:fld>
            <a:endParaRPr lang="it-IT"/>
          </a:p>
        </p:txBody>
      </p:sp>
    </p:spTree>
    <p:extLst>
      <p:ext uri="{BB962C8B-B14F-4D97-AF65-F5344CB8AC3E}">
        <p14:creationId xmlns="" xmlns:p14="http://schemas.microsoft.com/office/powerpoint/2010/main" val="892747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5274CA91-9E6F-4F09-880F-07966AD5412F}" type="datetimeFigureOut">
              <a:rPr lang="it-IT" smtClean="0"/>
              <a:pPr/>
              <a:t>18/06/2014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1E20478-7D61-4975-BA26-63B00B60CE4D}" type="slidenum">
              <a:rPr lang="it-IT" smtClean="0"/>
              <a:pPr/>
              <a:t>‹N›</a:t>
            </a:fld>
            <a:endParaRPr lang="it-IT"/>
          </a:p>
        </p:txBody>
      </p:sp>
    </p:spTree>
    <p:extLst>
      <p:ext uri="{BB962C8B-B14F-4D97-AF65-F5344CB8AC3E}">
        <p14:creationId xmlns="" xmlns:p14="http://schemas.microsoft.com/office/powerpoint/2010/main" val="2258494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5274CA91-9E6F-4F09-880F-07966AD5412F}" type="datetimeFigureOut">
              <a:rPr lang="it-IT" smtClean="0"/>
              <a:pPr/>
              <a:t>18/06/2014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1E20478-7D61-4975-BA26-63B00B60CE4D}" type="slidenum">
              <a:rPr lang="it-IT" smtClean="0"/>
              <a:pPr/>
              <a:t>‹N›</a:t>
            </a:fld>
            <a:endParaRPr lang="it-IT"/>
          </a:p>
        </p:txBody>
      </p:sp>
    </p:spTree>
    <p:extLst>
      <p:ext uri="{BB962C8B-B14F-4D97-AF65-F5344CB8AC3E}">
        <p14:creationId xmlns="" xmlns:p14="http://schemas.microsoft.com/office/powerpoint/2010/main" val="1677352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5274CA91-9E6F-4F09-880F-07966AD5412F}" type="datetimeFigureOut">
              <a:rPr lang="it-IT" smtClean="0"/>
              <a:pPr/>
              <a:t>18/06/2014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1E20478-7D61-4975-BA26-63B00B60CE4D}" type="slidenum">
              <a:rPr lang="it-IT" smtClean="0"/>
              <a:pPr/>
              <a:t>‹N›</a:t>
            </a:fld>
            <a:endParaRPr lang="it-IT"/>
          </a:p>
        </p:txBody>
      </p:sp>
    </p:spTree>
    <p:extLst>
      <p:ext uri="{BB962C8B-B14F-4D97-AF65-F5344CB8AC3E}">
        <p14:creationId xmlns="" xmlns:p14="http://schemas.microsoft.com/office/powerpoint/2010/main" val="2441912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5274CA91-9E6F-4F09-880F-07966AD5412F}" type="datetimeFigureOut">
              <a:rPr lang="it-IT" smtClean="0"/>
              <a:pPr/>
              <a:t>18/06/2014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81E20478-7D61-4975-BA26-63B00B60CE4D}" type="slidenum">
              <a:rPr lang="it-IT" smtClean="0"/>
              <a:pPr/>
              <a:t>‹N›</a:t>
            </a:fld>
            <a:endParaRPr lang="it-IT"/>
          </a:p>
        </p:txBody>
      </p:sp>
    </p:spTree>
    <p:extLst>
      <p:ext uri="{BB962C8B-B14F-4D97-AF65-F5344CB8AC3E}">
        <p14:creationId xmlns="" xmlns:p14="http://schemas.microsoft.com/office/powerpoint/2010/main" val="2368157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5274CA91-9E6F-4F09-880F-07966AD5412F}" type="datetimeFigureOut">
              <a:rPr lang="it-IT" smtClean="0"/>
              <a:pPr/>
              <a:t>18/06/2014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81E20478-7D61-4975-BA26-63B00B60CE4D}" type="slidenum">
              <a:rPr lang="it-IT" smtClean="0"/>
              <a:pPr/>
              <a:t>‹N›</a:t>
            </a:fld>
            <a:endParaRPr lang="it-IT"/>
          </a:p>
        </p:txBody>
      </p:sp>
    </p:spTree>
    <p:extLst>
      <p:ext uri="{BB962C8B-B14F-4D97-AF65-F5344CB8AC3E}">
        <p14:creationId xmlns="" xmlns:p14="http://schemas.microsoft.com/office/powerpoint/2010/main" val="3144519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5274CA91-9E6F-4F09-880F-07966AD5412F}" type="datetimeFigureOut">
              <a:rPr lang="it-IT" smtClean="0"/>
              <a:pPr/>
              <a:t>18/06/2014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81E20478-7D61-4975-BA26-63B00B60CE4D}" type="slidenum">
              <a:rPr lang="it-IT" smtClean="0"/>
              <a:pPr/>
              <a:t>‹N›</a:t>
            </a:fld>
            <a:endParaRPr lang="it-IT"/>
          </a:p>
        </p:txBody>
      </p:sp>
    </p:spTree>
    <p:extLst>
      <p:ext uri="{BB962C8B-B14F-4D97-AF65-F5344CB8AC3E}">
        <p14:creationId xmlns="" xmlns:p14="http://schemas.microsoft.com/office/powerpoint/2010/main" val="6140685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5274CA91-9E6F-4F09-880F-07966AD5412F}" type="datetimeFigureOut">
              <a:rPr lang="it-IT" smtClean="0"/>
              <a:pPr/>
              <a:t>18/06/2014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1E20478-7D61-4975-BA26-63B00B60CE4D}" type="slidenum">
              <a:rPr lang="it-IT" smtClean="0"/>
              <a:pPr/>
              <a:t>‹N›</a:t>
            </a:fld>
            <a:endParaRPr lang="it-IT"/>
          </a:p>
        </p:txBody>
      </p:sp>
    </p:spTree>
    <p:extLst>
      <p:ext uri="{BB962C8B-B14F-4D97-AF65-F5344CB8AC3E}">
        <p14:creationId xmlns="" xmlns:p14="http://schemas.microsoft.com/office/powerpoint/2010/main" val="2169865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5274CA91-9E6F-4F09-880F-07966AD5412F}" type="datetimeFigureOut">
              <a:rPr lang="it-IT" smtClean="0"/>
              <a:pPr/>
              <a:t>18/06/2014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1E20478-7D61-4975-BA26-63B00B60CE4D}" type="slidenum">
              <a:rPr lang="it-IT" smtClean="0"/>
              <a:pPr/>
              <a:t>‹N›</a:t>
            </a:fld>
            <a:endParaRPr lang="it-IT"/>
          </a:p>
        </p:txBody>
      </p:sp>
    </p:spTree>
    <p:extLst>
      <p:ext uri="{BB962C8B-B14F-4D97-AF65-F5344CB8AC3E}">
        <p14:creationId xmlns="" xmlns:p14="http://schemas.microsoft.com/office/powerpoint/2010/main" val="951482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74CA91-9E6F-4F09-880F-07966AD5412F}" type="datetimeFigureOut">
              <a:rPr lang="it-IT" smtClean="0"/>
              <a:pPr/>
              <a:t>18/06/2014</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E20478-7D61-4975-BA26-63B00B60CE4D}" type="slidenum">
              <a:rPr lang="it-IT" smtClean="0"/>
              <a:pPr/>
              <a:t>‹N›</a:t>
            </a:fld>
            <a:endParaRPr lang="it-IT"/>
          </a:p>
        </p:txBody>
      </p:sp>
    </p:spTree>
    <p:extLst>
      <p:ext uri="{BB962C8B-B14F-4D97-AF65-F5344CB8AC3E}">
        <p14:creationId xmlns="" xmlns:p14="http://schemas.microsoft.com/office/powerpoint/2010/main" val="10702740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idx="4294967295"/>
          </p:nvPr>
        </p:nvSpPr>
        <p:spPr>
          <a:xfrm>
            <a:off x="683568" y="1772816"/>
            <a:ext cx="7772400" cy="1830065"/>
          </a:xfrm>
        </p:spPr>
        <p:style>
          <a:lnRef idx="0">
            <a:schemeClr val="accent1"/>
          </a:lnRef>
          <a:fillRef idx="3">
            <a:schemeClr val="accent1"/>
          </a:fillRef>
          <a:effectRef idx="3">
            <a:schemeClr val="accent1"/>
          </a:effectRef>
          <a:fontRef idx="minor">
            <a:schemeClr val="lt1"/>
          </a:fontRef>
        </p:style>
        <p:txBody>
          <a:bodyPr>
            <a:normAutofit fontScale="90000"/>
          </a:bodyPr>
          <a:lstStyle/>
          <a:p>
            <a:r>
              <a:rPr lang="it-IT" b="1" dirty="0" smtClean="0">
                <a:effectLst>
                  <a:outerShdw blurRad="38100" dist="38100" dir="2700000" algn="tl">
                    <a:srgbClr val="000000">
                      <a:alpha val="43137"/>
                    </a:srgbClr>
                  </a:outerShdw>
                </a:effectLst>
                <a:latin typeface="Book Antiqua" panose="02040602050305030304" pitchFamily="18" charset="0"/>
              </a:rPr>
              <a:t>LE CENTRALI UNICHE DI COMMITTENZA</a:t>
            </a:r>
            <a:br>
              <a:rPr lang="it-IT" b="1" dirty="0" smtClean="0">
                <a:effectLst>
                  <a:outerShdw blurRad="38100" dist="38100" dir="2700000" algn="tl">
                    <a:srgbClr val="000000">
                      <a:alpha val="43137"/>
                    </a:srgbClr>
                  </a:outerShdw>
                </a:effectLst>
                <a:latin typeface="Book Antiqua" panose="02040602050305030304" pitchFamily="18" charset="0"/>
              </a:rPr>
            </a:br>
            <a:r>
              <a:rPr lang="it-IT" b="1" dirty="0" smtClean="0">
                <a:effectLst>
                  <a:outerShdw blurRad="38100" dist="38100" dir="2700000" algn="tl">
                    <a:srgbClr val="000000">
                      <a:alpha val="43137"/>
                    </a:srgbClr>
                  </a:outerShdw>
                </a:effectLst>
                <a:latin typeface="Book Antiqua" panose="02040602050305030304" pitchFamily="18" charset="0"/>
              </a:rPr>
              <a:t>(C.U.C.)</a:t>
            </a:r>
            <a:endParaRPr lang="it-IT" b="1" dirty="0">
              <a:effectLst>
                <a:outerShdw blurRad="38100" dist="38100" dir="2700000" algn="tl">
                  <a:srgbClr val="000000">
                    <a:alpha val="43137"/>
                  </a:srgbClr>
                </a:outerShdw>
              </a:effectLst>
              <a:latin typeface="Book Antiqua" panose="02040602050305030304" pitchFamily="18" charset="0"/>
            </a:endParaRPr>
          </a:p>
        </p:txBody>
      </p:sp>
    </p:spTree>
    <p:extLst>
      <p:ext uri="{BB962C8B-B14F-4D97-AF65-F5344CB8AC3E}">
        <p14:creationId xmlns="" xmlns:p14="http://schemas.microsoft.com/office/powerpoint/2010/main" val="7870089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rmAutofit/>
          </a:bodyPr>
          <a:lstStyle/>
          <a:p>
            <a:r>
              <a:rPr lang="it-IT" sz="1800" dirty="0" smtClean="0">
                <a:effectLst>
                  <a:outerShdw blurRad="38100" dist="38100" dir="2700000" algn="tl">
                    <a:srgbClr val="000000">
                      <a:alpha val="43137"/>
                    </a:srgbClr>
                  </a:outerShdw>
                </a:effectLst>
                <a:latin typeface="Book Antiqua" panose="02040602050305030304" pitchFamily="18" charset="0"/>
              </a:rPr>
              <a:t>NUOVO COMMA 3 BIS NORMA AD EFFICACIA DIFFERITA</a:t>
            </a:r>
            <a:endParaRPr lang="it-IT" sz="1800" dirty="0">
              <a:effectLst>
                <a:outerShdw blurRad="38100" dist="38100" dir="2700000" algn="tl">
                  <a:srgbClr val="000000">
                    <a:alpha val="43137"/>
                  </a:srgbClr>
                </a:outerShdw>
              </a:effectLst>
              <a:latin typeface="Book Antiqua" panose="02040602050305030304" pitchFamily="18" charset="0"/>
            </a:endParaRPr>
          </a:p>
        </p:txBody>
      </p:sp>
      <p:sp>
        <p:nvSpPr>
          <p:cNvPr id="3" name="Segnaposto contenuto 2"/>
          <p:cNvSpPr>
            <a:spLocks noGrp="1"/>
          </p:cNvSpPr>
          <p:nvPr>
            <p:ph idx="1"/>
          </p:nvPr>
        </p:nvSpPr>
        <p:spPr/>
        <p:style>
          <a:lnRef idx="1">
            <a:schemeClr val="dk1"/>
          </a:lnRef>
          <a:fillRef idx="2">
            <a:schemeClr val="dk1"/>
          </a:fillRef>
          <a:effectRef idx="1">
            <a:schemeClr val="dk1"/>
          </a:effectRef>
          <a:fontRef idx="minor">
            <a:schemeClr val="dk1"/>
          </a:fontRef>
        </p:style>
        <p:txBody>
          <a:bodyPr anchor="ctr">
            <a:normAutofit lnSpcReduction="10000"/>
          </a:bodyPr>
          <a:lstStyle/>
          <a:p>
            <a:pPr marL="0" indent="0" algn="just">
              <a:buNone/>
            </a:pPr>
            <a:r>
              <a:rPr lang="it-IT" sz="1600" dirty="0">
                <a:latin typeface="Book Antiqua" panose="02040602050305030304" pitchFamily="18" charset="0"/>
              </a:rPr>
              <a:t>LA SUA EFFICACIA, PERALTRO, </a:t>
            </a:r>
            <a:r>
              <a:rPr lang="it-IT" sz="1600" b="1" u="sng" dirty="0">
                <a:latin typeface="Book Antiqua" panose="02040602050305030304" pitchFamily="18" charset="0"/>
              </a:rPr>
              <a:t>NON PUO’ CHE ESSERE DIFFERITA NEL TEMPO</a:t>
            </a:r>
            <a:r>
              <a:rPr lang="it-IT" sz="1600" dirty="0">
                <a:latin typeface="Book Antiqua" panose="02040602050305030304" pitchFamily="18" charset="0"/>
              </a:rPr>
              <a:t> PERCHE’ LO SCOPO DEL LEGISLATORE NON PUO’ ESSERE STATO QUELLO DI BLOCCARE GLI APPALTI, IN PARTICOLARE DI LAVORI PUBBLICI, DI TUTTI I COMUNI MAGGIORI DI 5.000 ABITANTI DAL 24 APRILE 2014</a:t>
            </a:r>
            <a:r>
              <a:rPr lang="it-IT" sz="1600" dirty="0" smtClean="0">
                <a:latin typeface="Book Antiqua" panose="02040602050305030304" pitchFamily="18" charset="0"/>
              </a:rPr>
              <a:t>.</a:t>
            </a:r>
          </a:p>
          <a:p>
            <a:pPr marL="0" indent="0" algn="just">
              <a:buNone/>
            </a:pPr>
            <a:endParaRPr lang="it-IT" sz="1600" dirty="0" smtClean="0">
              <a:latin typeface="Book Antiqua" panose="02040602050305030304" pitchFamily="18" charset="0"/>
            </a:endParaRPr>
          </a:p>
          <a:p>
            <a:pPr marL="0" indent="0" algn="just">
              <a:buNone/>
            </a:pPr>
            <a:r>
              <a:rPr lang="it-IT" sz="1600" dirty="0" smtClean="0">
                <a:latin typeface="Book Antiqua" panose="02040602050305030304" pitchFamily="18" charset="0"/>
              </a:rPr>
              <a:t>ERA STATA DIFFERITA AL 1° LUGLIO – EVIDENTEMENTE PER DARE TEMPO AI COMUNI INFERIORI AI 5.000 ABITANTI </a:t>
            </a:r>
            <a:r>
              <a:rPr lang="it-IT" sz="1600" dirty="0" err="1" smtClean="0">
                <a:latin typeface="Book Antiqua" panose="02040602050305030304" pitchFamily="18" charset="0"/>
              </a:rPr>
              <a:t>DI</a:t>
            </a:r>
            <a:r>
              <a:rPr lang="it-IT" sz="1600" dirty="0" smtClean="0">
                <a:latin typeface="Book Antiqua" panose="02040602050305030304" pitchFamily="18" charset="0"/>
              </a:rPr>
              <a:t> ORGANIZZARE L’ATTIVITA’ – ED ORA VIENE ESTESA, CON EFFICACIA IMMEDIATA, A TUTTI GLI ALTRI COMUNI ?</a:t>
            </a:r>
          </a:p>
          <a:p>
            <a:pPr marL="0" indent="0" algn="just">
              <a:buNone/>
            </a:pPr>
            <a:endParaRPr lang="it-IT" sz="1600" dirty="0">
              <a:latin typeface="Book Antiqua" panose="02040602050305030304" pitchFamily="18" charset="0"/>
            </a:endParaRPr>
          </a:p>
          <a:p>
            <a:pPr marL="0" indent="0" algn="just">
              <a:buNone/>
            </a:pPr>
            <a:r>
              <a:rPr lang="it-IT" sz="1600" dirty="0">
                <a:latin typeface="Book Antiqua" panose="02040602050305030304" pitchFamily="18" charset="0"/>
              </a:rPr>
              <a:t>NE CONSEGUE CHE QUESTA NORMA NON PUO’ CHE ESSERE INTERPRETATA, SECONDO IL COMBINATO DISPOSTO DELLE NORME SOPRA RIPORTATE CHE, </a:t>
            </a:r>
            <a:r>
              <a:rPr lang="it-IT" sz="1600" dirty="0" smtClean="0">
                <a:latin typeface="Book Antiqua" panose="02040602050305030304" pitchFamily="18" charset="0"/>
              </a:rPr>
              <a:t>INVECE, IN BASE ALL’INTERPRETAZIONE LETTERALE </a:t>
            </a:r>
            <a:r>
              <a:rPr lang="it-IT" sz="1600" dirty="0">
                <a:latin typeface="Book Antiqua" panose="02040602050305030304" pitchFamily="18" charset="0"/>
              </a:rPr>
              <a:t>NON SEMBREREBBERO AD ESSA APPLICABILI.</a:t>
            </a:r>
          </a:p>
          <a:p>
            <a:pPr marL="0" indent="0" algn="just">
              <a:buNone/>
            </a:pPr>
            <a:r>
              <a:rPr lang="it-IT" sz="1600" dirty="0">
                <a:latin typeface="Book Antiqua" panose="02040602050305030304" pitchFamily="18" charset="0"/>
              </a:rPr>
              <a:t> </a:t>
            </a:r>
          </a:p>
          <a:p>
            <a:pPr marL="0" indent="0" algn="just">
              <a:buNone/>
            </a:pPr>
            <a:r>
              <a:rPr lang="it-IT" sz="1600" b="1" dirty="0">
                <a:latin typeface="Book Antiqua" panose="02040602050305030304" pitchFamily="18" charset="0"/>
              </a:rPr>
              <a:t>L’ART. 33 COMMA 3 BIS DEL D. LGS. N. 163/2006</a:t>
            </a:r>
            <a:r>
              <a:rPr lang="it-IT" sz="1600" dirty="0">
                <a:latin typeface="Book Antiqua" panose="02040602050305030304" pitchFamily="18" charset="0"/>
              </a:rPr>
              <a:t>, COME INTRODOTTO DALL’ART 9 COMMA 4 DEL D.L. N. 66/2014, PERTANTO, </a:t>
            </a:r>
            <a:r>
              <a:rPr lang="it-IT" sz="1600" b="1" dirty="0">
                <a:latin typeface="Book Antiqua" panose="02040602050305030304" pitchFamily="18" charset="0"/>
              </a:rPr>
              <a:t>DIVERRA’ EFFICACE  DAL</a:t>
            </a:r>
            <a:r>
              <a:rPr lang="it-IT" sz="1600" dirty="0">
                <a:latin typeface="Book Antiqua" panose="02040602050305030304" pitchFamily="18" charset="0"/>
              </a:rPr>
              <a:t> </a:t>
            </a:r>
            <a:r>
              <a:rPr lang="it-IT" sz="1600" b="1" dirty="0">
                <a:latin typeface="Book Antiqua" panose="02040602050305030304" pitchFamily="18" charset="0"/>
              </a:rPr>
              <a:t>1 LUGLIO 2014</a:t>
            </a:r>
            <a:r>
              <a:rPr lang="it-IT" sz="1600" dirty="0">
                <a:latin typeface="Book Antiqua" panose="02040602050305030304" pitchFamily="18" charset="0"/>
              </a:rPr>
              <a:t> – SALVO NUOVE PROROGHE (PROBABILI).</a:t>
            </a:r>
          </a:p>
          <a:p>
            <a:pPr marL="0" indent="0" algn="just">
              <a:buNone/>
            </a:pPr>
            <a:endParaRPr lang="it-IT" sz="1600" dirty="0">
              <a:latin typeface="Book Antiqua" panose="02040602050305030304" pitchFamily="18" charset="0"/>
            </a:endParaRPr>
          </a:p>
        </p:txBody>
      </p:sp>
    </p:spTree>
    <p:extLst>
      <p:ext uri="{BB962C8B-B14F-4D97-AF65-F5344CB8AC3E}">
        <p14:creationId xmlns="" xmlns:p14="http://schemas.microsoft.com/office/powerpoint/2010/main" val="6303762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PinkFloydTheWall1"/>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611560" y="548680"/>
            <a:ext cx="7665665" cy="561399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20420662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rmAutofit/>
          </a:bodyPr>
          <a:lstStyle/>
          <a:p>
            <a:r>
              <a:rPr lang="it-IT" sz="2000" b="1" dirty="0">
                <a:effectLst>
                  <a:outerShdw blurRad="38100" dist="38100" dir="2700000" algn="tl">
                    <a:srgbClr val="000000">
                      <a:alpha val="43137"/>
                    </a:srgbClr>
                  </a:outerShdw>
                </a:effectLst>
                <a:latin typeface="Book Antiqua" panose="02040602050305030304" pitchFamily="18" charset="0"/>
              </a:rPr>
              <a:t>P R O B L E M A T I C H E  </a:t>
            </a:r>
            <a:r>
              <a:rPr lang="it-IT" sz="2000" b="1" dirty="0" smtClean="0">
                <a:effectLst>
                  <a:outerShdw blurRad="38100" dist="38100" dir="2700000" algn="tl">
                    <a:srgbClr val="000000">
                      <a:alpha val="43137"/>
                    </a:srgbClr>
                  </a:outerShdw>
                </a:effectLst>
                <a:latin typeface="Book Antiqua" panose="02040602050305030304" pitchFamily="18" charset="0"/>
              </a:rPr>
              <a:t> P </a:t>
            </a:r>
            <a:r>
              <a:rPr lang="it-IT" sz="2000" b="1" dirty="0">
                <a:effectLst>
                  <a:outerShdw blurRad="38100" dist="38100" dir="2700000" algn="tl">
                    <a:srgbClr val="000000">
                      <a:alpha val="43137"/>
                    </a:srgbClr>
                  </a:outerShdw>
                </a:effectLst>
                <a:latin typeface="Book Antiqua" panose="02040602050305030304" pitchFamily="18" charset="0"/>
              </a:rPr>
              <a:t>O S T E </a:t>
            </a:r>
            <a:r>
              <a:rPr lang="it-IT" sz="2000" b="1" dirty="0" smtClean="0">
                <a:effectLst>
                  <a:outerShdw blurRad="38100" dist="38100" dir="2700000" algn="tl">
                    <a:srgbClr val="000000">
                      <a:alpha val="43137"/>
                    </a:srgbClr>
                  </a:outerShdw>
                </a:effectLst>
                <a:latin typeface="Book Antiqua" panose="02040602050305030304" pitchFamily="18" charset="0"/>
              </a:rPr>
              <a:t>  </a:t>
            </a:r>
            <a:r>
              <a:rPr lang="it-IT" sz="2000" b="1" dirty="0">
                <a:effectLst>
                  <a:outerShdw blurRad="38100" dist="38100" dir="2700000" algn="tl">
                    <a:srgbClr val="000000">
                      <a:alpha val="43137"/>
                    </a:srgbClr>
                  </a:outerShdw>
                </a:effectLst>
                <a:latin typeface="Book Antiqua" panose="02040602050305030304" pitchFamily="18" charset="0"/>
              </a:rPr>
              <a:t>D A L </a:t>
            </a:r>
            <a:r>
              <a:rPr lang="it-IT" sz="2000" b="1" dirty="0" err="1">
                <a:effectLst>
                  <a:outerShdw blurRad="38100" dist="38100" dir="2700000" algn="tl">
                    <a:srgbClr val="000000">
                      <a:alpha val="43137"/>
                    </a:srgbClr>
                  </a:outerShdw>
                </a:effectLst>
                <a:latin typeface="Book Antiqua" panose="02040602050305030304" pitchFamily="18" charset="0"/>
              </a:rPr>
              <a:t>L</a:t>
            </a:r>
            <a:r>
              <a:rPr lang="it-IT" sz="2000" b="1" dirty="0">
                <a:effectLst>
                  <a:outerShdw blurRad="38100" dist="38100" dir="2700000" algn="tl">
                    <a:srgbClr val="000000">
                      <a:alpha val="43137"/>
                    </a:srgbClr>
                  </a:outerShdw>
                </a:effectLst>
                <a:latin typeface="Book Antiqua" panose="02040602050305030304" pitchFamily="18" charset="0"/>
              </a:rPr>
              <a:t> A </a:t>
            </a:r>
            <a:r>
              <a:rPr lang="it-IT" sz="2000" b="1" dirty="0" smtClean="0">
                <a:effectLst>
                  <a:outerShdw blurRad="38100" dist="38100" dir="2700000" algn="tl">
                    <a:srgbClr val="000000">
                      <a:alpha val="43137"/>
                    </a:srgbClr>
                  </a:outerShdw>
                </a:effectLst>
                <a:latin typeface="Book Antiqua" panose="02040602050305030304" pitchFamily="18" charset="0"/>
              </a:rPr>
              <a:t>  N </a:t>
            </a:r>
            <a:r>
              <a:rPr lang="it-IT" sz="2000" b="1" dirty="0">
                <a:effectLst>
                  <a:outerShdw blurRad="38100" dist="38100" dir="2700000" algn="tl">
                    <a:srgbClr val="000000">
                      <a:alpha val="43137"/>
                    </a:srgbClr>
                  </a:outerShdw>
                </a:effectLst>
                <a:latin typeface="Book Antiqua" panose="02040602050305030304" pitchFamily="18" charset="0"/>
              </a:rPr>
              <a:t>O V E L </a:t>
            </a:r>
            <a:r>
              <a:rPr lang="it-IT" sz="2000" b="1" dirty="0" err="1">
                <a:effectLst>
                  <a:outerShdw blurRad="38100" dist="38100" dir="2700000" algn="tl">
                    <a:srgbClr val="000000">
                      <a:alpha val="43137"/>
                    </a:srgbClr>
                  </a:outerShdw>
                </a:effectLst>
                <a:latin typeface="Book Antiqua" panose="02040602050305030304" pitchFamily="18" charset="0"/>
              </a:rPr>
              <a:t>L</a:t>
            </a:r>
            <a:r>
              <a:rPr lang="it-IT" sz="2000" b="1" dirty="0">
                <a:effectLst>
                  <a:outerShdw blurRad="38100" dist="38100" dir="2700000" algn="tl">
                    <a:srgbClr val="000000">
                      <a:alpha val="43137"/>
                    </a:srgbClr>
                  </a:outerShdw>
                </a:effectLst>
                <a:latin typeface="Book Antiqua" panose="02040602050305030304" pitchFamily="18" charset="0"/>
              </a:rPr>
              <a:t> A</a:t>
            </a:r>
            <a:r>
              <a:rPr lang="it-IT" sz="1200" dirty="0"/>
              <a:t/>
            </a:r>
            <a:br>
              <a:rPr lang="it-IT" sz="1200" dirty="0"/>
            </a:br>
            <a:endParaRPr lang="it-IT" sz="2000" dirty="0"/>
          </a:p>
        </p:txBody>
      </p:sp>
      <p:sp>
        <p:nvSpPr>
          <p:cNvPr id="3" name="Segnaposto contenuto 2"/>
          <p:cNvSpPr>
            <a:spLocks noGrp="1"/>
          </p:cNvSpPr>
          <p:nvPr>
            <p:ph idx="1"/>
          </p:nvPr>
        </p:nvSpPr>
        <p:spPr>
          <a:xfrm>
            <a:off x="457200" y="1600200"/>
            <a:ext cx="8229600" cy="5069160"/>
          </a:xfrm>
        </p:spPr>
        <p:style>
          <a:lnRef idx="1">
            <a:schemeClr val="dk1"/>
          </a:lnRef>
          <a:fillRef idx="2">
            <a:schemeClr val="dk1"/>
          </a:fillRef>
          <a:effectRef idx="1">
            <a:schemeClr val="dk1"/>
          </a:effectRef>
          <a:fontRef idx="minor">
            <a:schemeClr val="dk1"/>
          </a:fontRef>
        </p:style>
        <p:txBody>
          <a:bodyPr>
            <a:normAutofit fontScale="92500" lnSpcReduction="20000"/>
          </a:bodyPr>
          <a:lstStyle/>
          <a:p>
            <a:pPr marL="0" lvl="0" indent="0" algn="ctr">
              <a:buNone/>
            </a:pPr>
            <a:r>
              <a:rPr lang="it-IT" sz="1700" b="1" u="sng" dirty="0" smtClean="0">
                <a:latin typeface="Book Antiqua" panose="02040602050305030304" pitchFamily="18" charset="0"/>
              </a:rPr>
              <a:t>2.  IL </a:t>
            </a:r>
            <a:r>
              <a:rPr lang="it-IT" sz="1700" b="1" u="sng" dirty="0">
                <a:latin typeface="Book Antiqua" panose="02040602050305030304" pitchFamily="18" charset="0"/>
              </a:rPr>
              <a:t>SINGOLO </a:t>
            </a:r>
            <a:r>
              <a:rPr lang="it-IT" sz="1700" b="1" u="sng" dirty="0" smtClean="0">
                <a:latin typeface="Book Antiqua" panose="02040602050305030304" pitchFamily="18" charset="0"/>
              </a:rPr>
              <a:t>ENTE PUO’ ANCORA PROCEDERE AD AFFIDARE CONTRATTI IN AUTONOMIA ?</a:t>
            </a:r>
            <a:endParaRPr lang="it-IT" sz="1700" dirty="0">
              <a:latin typeface="Book Antiqua" panose="02040602050305030304" pitchFamily="18" charset="0"/>
            </a:endParaRPr>
          </a:p>
          <a:p>
            <a:pPr marL="0" indent="0">
              <a:buNone/>
            </a:pPr>
            <a:endParaRPr lang="it-IT" sz="1000" dirty="0"/>
          </a:p>
          <a:p>
            <a:pPr marL="0" indent="0" algn="just">
              <a:buNone/>
            </a:pPr>
            <a:r>
              <a:rPr lang="it-IT" sz="1200" dirty="0" smtClean="0">
                <a:latin typeface="Book Antiqua" panose="02040602050305030304" pitchFamily="18" charset="0"/>
              </a:rPr>
              <a:t>«… si </a:t>
            </a:r>
            <a:r>
              <a:rPr lang="it-IT" sz="1200" dirty="0">
                <a:latin typeface="Book Antiqua" panose="02040602050305030304" pitchFamily="18" charset="0"/>
              </a:rPr>
              <a:t>ritiene pertanto che debbano essere </a:t>
            </a:r>
            <a:r>
              <a:rPr lang="it-IT" sz="1200" b="1" dirty="0">
                <a:latin typeface="Book Antiqua" panose="02040602050305030304" pitchFamily="18" charset="0"/>
              </a:rPr>
              <a:t>ATTRATTE ALLA COMPETENZA DELLE CENTRALI DI COMMITTENZA, ANCHE LE ACQUISIZIONI IN ECONOMIA MEDIANTE PROCEDURA DI COTTIMO FIDUCIARIO CHE PREVEDE L’INDIZIONE DI UNA GARA INFORMALE</a:t>
            </a:r>
            <a:r>
              <a:rPr lang="it-IT" sz="1200" dirty="0">
                <a:latin typeface="Book Antiqua" panose="02040602050305030304" pitchFamily="18" charset="0"/>
              </a:rPr>
              <a:t>. Il ricorso alle centrali uniche di committenza risulta infatti del tutto compatibile con detta procedura, ma, soprattutto, la ricostruzione prospettata appare pienamente coerente con la ratio della previsione normativa: una gestione obbligatoria per i piccoli comuni da parte di centrali di committenza uniche, può e deve esplicare i vantaggi auspicati, in termini di razionalizzazione e risparmi di spesa, anche con riguardo alla procedura negoziata in esame.</a:t>
            </a:r>
          </a:p>
          <a:p>
            <a:pPr marL="0" indent="0" algn="just">
              <a:buNone/>
            </a:pPr>
            <a:r>
              <a:rPr lang="it-IT" sz="1200" dirty="0">
                <a:latin typeface="Book Antiqua" panose="02040602050305030304" pitchFamily="18" charset="0"/>
              </a:rPr>
              <a:t>Queste conclusioni non contrastano con quanto previsto dall’art. 23, comma 5, del </a:t>
            </a:r>
            <a:r>
              <a:rPr lang="it-IT" sz="1200" dirty="0" err="1">
                <a:latin typeface="Book Antiqua" panose="02040602050305030304" pitchFamily="18" charset="0"/>
              </a:rPr>
              <a:t>d.l.</a:t>
            </a:r>
            <a:r>
              <a:rPr lang="it-IT" sz="1200" dirty="0">
                <a:latin typeface="Book Antiqua" panose="02040602050305030304" pitchFamily="18" charset="0"/>
              </a:rPr>
              <a:t> 201/2011, secondo cui la nuova disciplina “si applica alle gare </a:t>
            </a:r>
            <a:r>
              <a:rPr lang="it-IT" sz="1200" b="1" u="sng" dirty="0">
                <a:latin typeface="Book Antiqua" panose="02040602050305030304" pitchFamily="18" charset="0"/>
              </a:rPr>
              <a:t>bandite</a:t>
            </a:r>
            <a:r>
              <a:rPr lang="it-IT" sz="1200" dirty="0">
                <a:latin typeface="Book Antiqua" panose="02040602050305030304" pitchFamily="18" charset="0"/>
              </a:rPr>
              <a:t> successivamente al 31 marzo 2012” (termine prorogato di 12 mesi). Trattasi di una norma che, con riferimento alle procedure più complesse che contemplano un bando di gara, specifica il momento a decorrere dal quale trova piena applicazione</a:t>
            </a:r>
          </a:p>
          <a:p>
            <a:pPr marL="0" indent="0" algn="just">
              <a:buNone/>
            </a:pPr>
            <a:r>
              <a:rPr lang="it-IT" sz="1200" dirty="0">
                <a:latin typeface="Book Antiqua" panose="02040602050305030304" pitchFamily="18" charset="0"/>
              </a:rPr>
              <a:t>per la nuova modalità di affidamento….</a:t>
            </a:r>
          </a:p>
          <a:p>
            <a:pPr marL="0" indent="0" algn="just">
              <a:buNone/>
            </a:pPr>
            <a:r>
              <a:rPr lang="it-IT" sz="1200" dirty="0">
                <a:latin typeface="Book Antiqua" panose="02040602050305030304" pitchFamily="18" charset="0"/>
              </a:rPr>
              <a:t> </a:t>
            </a:r>
          </a:p>
          <a:p>
            <a:pPr marL="0" indent="0" algn="just">
              <a:buNone/>
            </a:pPr>
            <a:r>
              <a:rPr lang="it-IT" sz="1200" dirty="0">
                <a:latin typeface="Book Antiqua" panose="02040602050305030304" pitchFamily="18" charset="0"/>
              </a:rPr>
              <a:t>la gara ufficiosa oltre ad essere, come il sondaggio di mercato, strumento di conoscenza, implica anche una valutazione comparativa delle offerte, </a:t>
            </a:r>
            <a:r>
              <a:rPr lang="it-IT" sz="1200" u="sng" dirty="0">
                <a:latin typeface="Book Antiqua" panose="02040602050305030304" pitchFamily="18" charset="0"/>
              </a:rPr>
              <a:t>valutazione che è insita nel concetto stesso di “</a:t>
            </a:r>
            <a:r>
              <a:rPr lang="it-IT" sz="1200" b="1" u="sng" dirty="0">
                <a:latin typeface="Book Antiqua" panose="02040602050305030304" pitchFamily="18" charset="0"/>
              </a:rPr>
              <a:t>gara</a:t>
            </a:r>
            <a:r>
              <a:rPr lang="it-IT" sz="1200" u="sng" dirty="0">
                <a:latin typeface="Book Antiqua" panose="02040602050305030304" pitchFamily="18" charset="0"/>
              </a:rPr>
              <a:t>”</a:t>
            </a:r>
            <a:r>
              <a:rPr lang="it-IT" sz="1200" dirty="0">
                <a:latin typeface="Book Antiqua" panose="02040602050305030304" pitchFamily="18" charset="0"/>
              </a:rPr>
              <a:t> (</a:t>
            </a:r>
            <a:r>
              <a:rPr lang="it-IT" sz="1200" b="1" u="sng" dirty="0" err="1">
                <a:latin typeface="Book Antiqua" panose="02040602050305030304" pitchFamily="18" charset="0"/>
              </a:rPr>
              <a:t>Cons</a:t>
            </a:r>
            <a:r>
              <a:rPr lang="it-IT" sz="1200" b="1" u="sng" dirty="0">
                <a:latin typeface="Book Antiqua" panose="02040602050305030304" pitchFamily="18" charset="0"/>
              </a:rPr>
              <a:t>. Stato, VI, 29 marzo 2001, n. 1881</a:t>
            </a:r>
            <a:r>
              <a:rPr lang="it-IT" sz="1200" dirty="0">
                <a:latin typeface="Book Antiqua" panose="02040602050305030304" pitchFamily="18" charset="0"/>
              </a:rPr>
              <a:t>) ….</a:t>
            </a:r>
          </a:p>
          <a:p>
            <a:pPr marL="0" indent="0" algn="just">
              <a:buNone/>
            </a:pPr>
            <a:r>
              <a:rPr lang="it-IT" sz="1200" dirty="0">
                <a:latin typeface="Book Antiqua" panose="02040602050305030304" pitchFamily="18" charset="0"/>
              </a:rPr>
              <a:t> </a:t>
            </a:r>
          </a:p>
          <a:p>
            <a:pPr marL="0" indent="0" algn="just">
              <a:buNone/>
            </a:pPr>
            <a:r>
              <a:rPr lang="it-IT" sz="1200" dirty="0">
                <a:latin typeface="Book Antiqua" panose="02040602050305030304" pitchFamily="18" charset="0"/>
              </a:rPr>
              <a:t>Si ritiene, invece, che possano escludersi dalla gestione obbligatoria in capo alle centrali uniche di committenza, </a:t>
            </a:r>
            <a:r>
              <a:rPr lang="it-IT" sz="1200" b="1" u="sng" dirty="0">
                <a:latin typeface="Book Antiqua" panose="02040602050305030304" pitchFamily="18" charset="0"/>
              </a:rPr>
              <a:t>LE ACQUISIZIONI IN ECONOMIA MEDIANTE AMMINISTRAZIONE DIRETTA</a:t>
            </a:r>
            <a:r>
              <a:rPr lang="it-IT" sz="1200" dirty="0">
                <a:latin typeface="Book Antiqua" panose="02040602050305030304" pitchFamily="18" charset="0"/>
              </a:rPr>
              <a:t>. In tale ipotesi le acquisizioni sono effettuate con strumenti propri o appositamente acquistati o noleggiati dall’amministrazione, e con personale proprio della stazioni appaltanti, o eventualmente assunto per l’occasione, sotto la direzione del responsabile del procedimento. Si tratta, pertanto, di fattispecie non pienamente compatibili con il ricorso a una centrale di committenza e comunque, in assenza di vere e proprie procedure concorrenziali non rispondenti alla ratio della norma che, come già più volte rilevato, è quella di ottenere risparmi di spesa riducendo i costi di gestione delle procedure negoziali attraverso la concentrazione delle stesse. Per le stesse ragioni SEMBRANO DA ESCLUDERE DALL’OBBLIGO DI LEGGE IN ESAME, ANCHE LE IPOTESI ECCEZIONALI DI AFFIDAMENTO DIRETTO CONSENTITE DALLA LEGGE, QUALI QUELLE PREVISTE </a:t>
            </a:r>
            <a:r>
              <a:rPr lang="it-IT" sz="1200" b="1" dirty="0">
                <a:latin typeface="Book Antiqua" panose="02040602050305030304" pitchFamily="18" charset="0"/>
              </a:rPr>
              <a:t>ALL’ART. 125, COMMA 8 E COMMA 11 DEL CODICE DEI CONTRATTI PUBBLICI</a:t>
            </a:r>
            <a:r>
              <a:rPr lang="it-IT" sz="1200" dirty="0">
                <a:latin typeface="Book Antiqua" panose="02040602050305030304" pitchFamily="18" charset="0"/>
              </a:rPr>
              <a:t>, CHE, RISPETTIVAMENTE, PER LAVORI, OVVERO SERVIZI O FORNITURE, INFERIORI A QUARANTAMILA EURO, </a:t>
            </a:r>
            <a:r>
              <a:rPr lang="it-IT" sz="1200" b="1" u="sng" dirty="0">
                <a:latin typeface="Book Antiqua" panose="02040602050305030304" pitchFamily="18" charset="0"/>
              </a:rPr>
              <a:t>CONSENTONO L’AFFIDAMENTO DIRETTO DA PARTE DEL RESPONSABILE DEL PROCEDIMENTO</a:t>
            </a:r>
            <a:r>
              <a:rPr lang="it-IT" sz="1200" dirty="0" smtClean="0">
                <a:latin typeface="Book Antiqua" panose="02040602050305030304" pitchFamily="18" charset="0"/>
              </a:rPr>
              <a:t>.»</a:t>
            </a:r>
            <a:endParaRPr lang="it-IT" sz="1200" dirty="0">
              <a:latin typeface="Book Antiqua" panose="02040602050305030304" pitchFamily="18" charset="0"/>
            </a:endParaRPr>
          </a:p>
          <a:p>
            <a:pPr marL="0" indent="0">
              <a:buNone/>
            </a:pPr>
            <a:r>
              <a:rPr lang="it-IT" sz="1000" dirty="0"/>
              <a:t> </a:t>
            </a:r>
          </a:p>
          <a:p>
            <a:pPr marL="0" indent="0" algn="just">
              <a:buNone/>
            </a:pPr>
            <a:r>
              <a:rPr lang="it-IT" sz="1100" b="1" dirty="0" smtClean="0">
                <a:latin typeface="Book Antiqua" panose="02040602050305030304" pitchFamily="18" charset="0"/>
              </a:rPr>
              <a:t>(CORTE </a:t>
            </a:r>
            <a:r>
              <a:rPr lang="it-IT" sz="1100" b="1" dirty="0">
                <a:latin typeface="Book Antiqua" panose="02040602050305030304" pitchFamily="18" charset="0"/>
              </a:rPr>
              <a:t>DEI CONTI - SEZIONE REGIONALE DI CONTROLLO PER IL PIEMONTE - DELIBERAZIONE N. </a:t>
            </a:r>
            <a:r>
              <a:rPr lang="it-IT" sz="1100" b="1" dirty="0" smtClean="0">
                <a:latin typeface="Book Antiqua" panose="02040602050305030304" pitchFamily="18" charset="0"/>
              </a:rPr>
              <a:t>271/2012/SRCPIE/PAR – EMANATA </a:t>
            </a:r>
            <a:r>
              <a:rPr lang="it-IT" sz="1100" b="1" u="sng" dirty="0" smtClean="0">
                <a:solidFill>
                  <a:schemeClr val="accent2">
                    <a:lumMod val="50000"/>
                  </a:schemeClr>
                </a:solidFill>
                <a:latin typeface="Book Antiqua" panose="02040602050305030304" pitchFamily="18" charset="0"/>
              </a:rPr>
              <a:t>OLTRE UN ANNO PRIMA CHE VENISSE INTRODOTTA – CON LA LEGGE DI STABILITA’ 2014  - L’ECCEZIONE ALL’OBBLIGO  DI RICORSO ALLA CUC</a:t>
            </a:r>
            <a:r>
              <a:rPr lang="it-IT" sz="1100" b="1" dirty="0" smtClean="0">
                <a:latin typeface="Book Antiqua" panose="02040602050305030304" pitchFamily="18" charset="0"/>
              </a:rPr>
              <a:t>)</a:t>
            </a:r>
            <a:endParaRPr lang="it-IT" sz="1100" dirty="0">
              <a:latin typeface="Book Antiqua" panose="02040602050305030304" pitchFamily="18" charset="0"/>
            </a:endParaRPr>
          </a:p>
          <a:p>
            <a:pPr marL="0" indent="0">
              <a:buNone/>
            </a:pPr>
            <a:endParaRPr lang="it-IT" sz="1000" dirty="0"/>
          </a:p>
        </p:txBody>
      </p:sp>
    </p:spTree>
    <p:extLst>
      <p:ext uri="{BB962C8B-B14F-4D97-AF65-F5344CB8AC3E}">
        <p14:creationId xmlns="" xmlns:p14="http://schemas.microsoft.com/office/powerpoint/2010/main" val="11482401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722313" y="3861048"/>
            <a:ext cx="7772400" cy="1872208"/>
          </a:xfrm>
        </p:spPr>
        <p:style>
          <a:lnRef idx="1">
            <a:schemeClr val="dk1"/>
          </a:lnRef>
          <a:fillRef idx="2">
            <a:schemeClr val="dk1"/>
          </a:fillRef>
          <a:effectRef idx="1">
            <a:schemeClr val="dk1"/>
          </a:effectRef>
          <a:fontRef idx="minor">
            <a:schemeClr val="dk1"/>
          </a:fontRef>
        </p:style>
        <p:txBody>
          <a:bodyPr>
            <a:normAutofit fontScale="90000"/>
          </a:bodyPr>
          <a:lstStyle/>
          <a:p>
            <a:pPr algn="just"/>
            <a:r>
              <a:rPr lang="it-IT" sz="1600" b="0" dirty="0">
                <a:solidFill>
                  <a:schemeClr val="tx1"/>
                </a:solidFill>
                <a:latin typeface="Book Antiqua" panose="02040602050305030304" pitchFamily="18" charset="0"/>
              </a:rPr>
              <a:t>NE CONSEGUE CHE, PERALTRO, SE PER IMPORTI INFERIORI AI 40.000 EURO (O ALLA DIVERSA E MINORE SOGLIA PREVISTA DAL PROPRIO REGOLAMENTO PER GLI AFFIDAMENTI IN ECONOMIA) </a:t>
            </a:r>
            <a:r>
              <a:rPr lang="it-IT" sz="1600" dirty="0">
                <a:solidFill>
                  <a:schemeClr val="tx1"/>
                </a:solidFill>
                <a:latin typeface="Book Antiqua" panose="02040602050305030304" pitchFamily="18" charset="0"/>
              </a:rPr>
              <a:t>L’AMMINISTRAZIONE DECIDESSE DI ESPERIRE UN COTTIMO FIDUCIARIO E, QUINDI, UNA PROCEDURA COMPARATIVA (GARA) LA </a:t>
            </a:r>
            <a:r>
              <a:rPr lang="it-IT" sz="1600" u="sng" dirty="0">
                <a:solidFill>
                  <a:schemeClr val="tx1"/>
                </a:solidFill>
                <a:latin typeface="Book Antiqua" panose="02040602050305030304" pitchFamily="18" charset="0"/>
              </a:rPr>
              <a:t>COMPETENZA DELLA STESSA SAREBBE ATTRATTA DALLA C.U.C.</a:t>
            </a:r>
            <a:r>
              <a:rPr lang="it-IT" sz="1600" b="0" dirty="0">
                <a:solidFill>
                  <a:schemeClr val="tx1"/>
                </a:solidFill>
                <a:latin typeface="Book Antiqua" panose="02040602050305030304" pitchFamily="18" charset="0"/>
              </a:rPr>
              <a:t> E NON RESTEREBBE IN CAPO AL SINGOLO </a:t>
            </a:r>
            <a:r>
              <a:rPr lang="it-IT" sz="1600" b="0" dirty="0" smtClean="0">
                <a:solidFill>
                  <a:schemeClr val="tx1"/>
                </a:solidFill>
                <a:latin typeface="Book Antiqua" panose="02040602050305030304" pitchFamily="18" charset="0"/>
              </a:rPr>
              <a:t>ENTE. </a:t>
            </a:r>
            <a:br>
              <a:rPr lang="it-IT" sz="1600" b="0" dirty="0" smtClean="0">
                <a:solidFill>
                  <a:schemeClr val="tx1"/>
                </a:solidFill>
                <a:latin typeface="Book Antiqua" panose="02040602050305030304" pitchFamily="18" charset="0"/>
              </a:rPr>
            </a:br>
            <a:r>
              <a:rPr lang="it-IT" sz="1600" b="0" dirty="0" smtClean="0">
                <a:solidFill>
                  <a:schemeClr val="tx1"/>
                </a:solidFill>
                <a:latin typeface="Book Antiqua" panose="02040602050305030304" pitchFamily="18" charset="0"/>
              </a:rPr>
              <a:t> (</a:t>
            </a:r>
            <a:r>
              <a:rPr lang="it-IT" sz="1600" b="0" dirty="0">
                <a:solidFill>
                  <a:schemeClr val="tx1"/>
                </a:solidFill>
                <a:latin typeface="Book Antiqua" panose="02040602050305030304" pitchFamily="18" charset="0"/>
              </a:rPr>
              <a:t>NON E’ L’IMPORTO CHE DETERMINA LA COMPETENZA MA </a:t>
            </a:r>
            <a:r>
              <a:rPr lang="it-IT" sz="1600" u="sng" dirty="0">
                <a:solidFill>
                  <a:schemeClr val="tx1"/>
                </a:solidFill>
                <a:latin typeface="Book Antiqua" panose="02040602050305030304" pitchFamily="18" charset="0"/>
              </a:rPr>
              <a:t>LA NATURA </a:t>
            </a:r>
            <a:r>
              <a:rPr lang="it-IT" sz="1600" u="sng" dirty="0" smtClean="0">
                <a:solidFill>
                  <a:schemeClr val="tx1"/>
                </a:solidFill>
                <a:latin typeface="Book Antiqua" panose="02040602050305030304" pitchFamily="18" charset="0"/>
              </a:rPr>
              <a:t>DELLA</a:t>
            </a:r>
            <a:br>
              <a:rPr lang="it-IT" sz="1600" u="sng" dirty="0" smtClean="0">
                <a:solidFill>
                  <a:schemeClr val="tx1"/>
                </a:solidFill>
                <a:latin typeface="Book Antiqua" panose="02040602050305030304" pitchFamily="18" charset="0"/>
              </a:rPr>
            </a:br>
            <a:r>
              <a:rPr lang="it-IT" sz="1600" u="sng" dirty="0" smtClean="0">
                <a:solidFill>
                  <a:schemeClr val="tx1"/>
                </a:solidFill>
                <a:latin typeface="Book Antiqua" panose="02040602050305030304" pitchFamily="18" charset="0"/>
              </a:rPr>
              <a:t>PROCEDURA </a:t>
            </a:r>
            <a:r>
              <a:rPr lang="it-IT" sz="1600" u="sng" dirty="0">
                <a:solidFill>
                  <a:schemeClr val="tx1"/>
                </a:solidFill>
                <a:latin typeface="Book Antiqua" panose="02040602050305030304" pitchFamily="18" charset="0"/>
              </a:rPr>
              <a:t>- “SCELTA” O DOVUTA – DA SEGUIRE</a:t>
            </a:r>
            <a:r>
              <a:rPr lang="it-IT" sz="1600" b="0" dirty="0">
                <a:solidFill>
                  <a:schemeClr val="tx1"/>
                </a:solidFill>
                <a:latin typeface="Book Antiqua" panose="02040602050305030304" pitchFamily="18" charset="0"/>
              </a:rPr>
              <a:t>).</a:t>
            </a:r>
            <a:br>
              <a:rPr lang="it-IT" sz="1600" b="0" dirty="0">
                <a:solidFill>
                  <a:schemeClr val="tx1"/>
                </a:solidFill>
                <a:latin typeface="Book Antiqua" panose="02040602050305030304" pitchFamily="18" charset="0"/>
              </a:rPr>
            </a:br>
            <a:endParaRPr lang="it-IT" sz="1600" b="0" dirty="0">
              <a:solidFill>
                <a:schemeClr val="tx1"/>
              </a:solidFill>
              <a:latin typeface="Book Antiqua" panose="02040602050305030304" pitchFamily="18" charset="0"/>
            </a:endParaRPr>
          </a:p>
        </p:txBody>
      </p:sp>
      <p:sp>
        <p:nvSpPr>
          <p:cNvPr id="3" name="Segnaposto testo 2"/>
          <p:cNvSpPr>
            <a:spLocks noGrp="1"/>
          </p:cNvSpPr>
          <p:nvPr>
            <p:ph type="body" idx="1"/>
          </p:nvPr>
        </p:nvSpPr>
        <p:spPr>
          <a:xfrm>
            <a:off x="722313" y="1052737"/>
            <a:ext cx="7772400" cy="1872207"/>
          </a:xfrm>
        </p:spPr>
        <p:style>
          <a:lnRef idx="1">
            <a:schemeClr val="dk1"/>
          </a:lnRef>
          <a:fillRef idx="2">
            <a:schemeClr val="dk1"/>
          </a:fillRef>
          <a:effectRef idx="1">
            <a:schemeClr val="dk1"/>
          </a:effectRef>
          <a:fontRef idx="minor">
            <a:schemeClr val="dk1"/>
          </a:fontRef>
        </p:style>
        <p:txBody>
          <a:bodyPr>
            <a:normAutofit/>
          </a:bodyPr>
          <a:lstStyle/>
          <a:p>
            <a:pPr algn="just"/>
            <a:r>
              <a:rPr lang="it-IT" sz="1400" dirty="0">
                <a:solidFill>
                  <a:schemeClr val="tx1"/>
                </a:solidFill>
                <a:latin typeface="Book Antiqua" panose="02040602050305030304" pitchFamily="18" charset="0"/>
              </a:rPr>
              <a:t>Nello stesso senso </a:t>
            </a:r>
            <a:r>
              <a:rPr lang="it-IT" sz="1400" b="1" dirty="0">
                <a:solidFill>
                  <a:schemeClr val="tx1"/>
                </a:solidFill>
                <a:latin typeface="Book Antiqua" panose="02040602050305030304" pitchFamily="18" charset="0"/>
              </a:rPr>
              <a:t>CORTE DEI CONTI - SEZIONE REGIONALE DI CONTROLLO PER LA LOMBARDIA - DELIBERAZIONE N. 165/2013/PAR </a:t>
            </a:r>
            <a:r>
              <a:rPr lang="it-IT" sz="1400" dirty="0">
                <a:solidFill>
                  <a:schemeClr val="tx1"/>
                </a:solidFill>
                <a:latin typeface="Book Antiqua" panose="02040602050305030304" pitchFamily="18" charset="0"/>
              </a:rPr>
              <a:t>e, più recente,  </a:t>
            </a:r>
            <a:r>
              <a:rPr lang="it-IT" sz="1400" b="1" u="sng" dirty="0">
                <a:solidFill>
                  <a:schemeClr val="tx1"/>
                </a:solidFill>
                <a:latin typeface="Book Antiqua" panose="02040602050305030304" pitchFamily="18" charset="0"/>
              </a:rPr>
              <a:t>CORTE DEI CONTI - SEZIONE REGIONALE DI CONTROLLO PER LA BASILICATA - DELIBERAZIONE N. 67 DEL 9/04/2014</a:t>
            </a:r>
            <a:r>
              <a:rPr lang="it-IT" sz="1400" dirty="0">
                <a:solidFill>
                  <a:schemeClr val="tx1"/>
                </a:solidFill>
                <a:latin typeface="Book Antiqua" panose="02040602050305030304" pitchFamily="18" charset="0"/>
              </a:rPr>
              <a:t>, quest’ultima molto utile per chi vuole conoscere  lo “stato dell’arte” della materia, con particolare riferimento al ME.P.A.</a:t>
            </a:r>
          </a:p>
          <a:p>
            <a:endParaRPr lang="it-IT" sz="1400" dirty="0"/>
          </a:p>
        </p:txBody>
      </p:sp>
    </p:spTree>
    <p:extLst>
      <p:ext uri="{BB962C8B-B14F-4D97-AF65-F5344CB8AC3E}">
        <p14:creationId xmlns="" xmlns:p14="http://schemas.microsoft.com/office/powerpoint/2010/main" val="14538119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rmAutofit/>
          </a:bodyPr>
          <a:lstStyle/>
          <a:p>
            <a:r>
              <a:rPr lang="it-IT" sz="1800" b="1" dirty="0">
                <a:effectLst>
                  <a:outerShdw blurRad="38100" dist="38100" dir="2700000" algn="tl">
                    <a:srgbClr val="000000">
                      <a:alpha val="43137"/>
                    </a:srgbClr>
                  </a:outerShdw>
                </a:effectLst>
                <a:latin typeface="Book Antiqua" panose="02040602050305030304" pitchFamily="18" charset="0"/>
              </a:rPr>
              <a:t>R A P </a:t>
            </a:r>
            <a:r>
              <a:rPr lang="it-IT" sz="1800" b="1" dirty="0" err="1">
                <a:effectLst>
                  <a:outerShdw blurRad="38100" dist="38100" dir="2700000" algn="tl">
                    <a:srgbClr val="000000">
                      <a:alpha val="43137"/>
                    </a:srgbClr>
                  </a:outerShdw>
                </a:effectLst>
                <a:latin typeface="Book Antiqua" panose="02040602050305030304" pitchFamily="18" charset="0"/>
              </a:rPr>
              <a:t>P</a:t>
            </a:r>
            <a:r>
              <a:rPr lang="it-IT" sz="1800" b="1" dirty="0">
                <a:effectLst>
                  <a:outerShdw blurRad="38100" dist="38100" dir="2700000" algn="tl">
                    <a:srgbClr val="000000">
                      <a:alpha val="43137"/>
                    </a:srgbClr>
                  </a:outerShdw>
                </a:effectLst>
                <a:latin typeface="Book Antiqua" panose="02040602050305030304" pitchFamily="18" charset="0"/>
              </a:rPr>
              <a:t> O R T O  C.U.C. – S I N G O L E   A M </a:t>
            </a:r>
            <a:r>
              <a:rPr lang="it-IT" sz="1800" b="1" dirty="0" err="1">
                <a:effectLst>
                  <a:outerShdw blurRad="38100" dist="38100" dir="2700000" algn="tl">
                    <a:srgbClr val="000000">
                      <a:alpha val="43137"/>
                    </a:srgbClr>
                  </a:outerShdw>
                </a:effectLst>
                <a:latin typeface="Book Antiqua" panose="02040602050305030304" pitchFamily="18" charset="0"/>
              </a:rPr>
              <a:t>M</a:t>
            </a:r>
            <a:r>
              <a:rPr lang="it-IT" sz="1800" b="1" dirty="0">
                <a:effectLst>
                  <a:outerShdw blurRad="38100" dist="38100" dir="2700000" algn="tl">
                    <a:srgbClr val="000000">
                      <a:alpha val="43137"/>
                    </a:srgbClr>
                  </a:outerShdw>
                </a:effectLst>
                <a:latin typeface="Book Antiqua" panose="02040602050305030304" pitchFamily="18" charset="0"/>
              </a:rPr>
              <a:t> I N I S T R A Z I O N I </a:t>
            </a:r>
            <a:endParaRPr lang="it-IT" sz="1800" dirty="0">
              <a:effectLst>
                <a:outerShdw blurRad="38100" dist="38100" dir="2700000" algn="tl">
                  <a:srgbClr val="000000">
                    <a:alpha val="43137"/>
                  </a:srgbClr>
                </a:outerShdw>
              </a:effectLst>
              <a:latin typeface="Book Antiqua" panose="02040602050305030304" pitchFamily="18" charset="0"/>
            </a:endParaRPr>
          </a:p>
        </p:txBody>
      </p:sp>
      <p:sp>
        <p:nvSpPr>
          <p:cNvPr id="3" name="Segnaposto testo 2"/>
          <p:cNvSpPr>
            <a:spLocks noGrp="1"/>
          </p:cNvSpPr>
          <p:nvPr>
            <p:ph type="body" idx="1"/>
          </p:nvPr>
        </p:nvSpPr>
        <p:spPr>
          <a:xfrm>
            <a:off x="457200" y="1535112"/>
            <a:ext cx="4040188" cy="813768"/>
          </a:xfrm>
        </p:spPr>
        <p:style>
          <a:lnRef idx="1">
            <a:schemeClr val="accent1"/>
          </a:lnRef>
          <a:fillRef idx="2">
            <a:schemeClr val="accent1"/>
          </a:fillRef>
          <a:effectRef idx="1">
            <a:schemeClr val="accent1"/>
          </a:effectRef>
          <a:fontRef idx="minor">
            <a:schemeClr val="dk1"/>
          </a:fontRef>
        </p:style>
        <p:txBody>
          <a:bodyPr>
            <a:normAutofit fontScale="70000" lnSpcReduction="20000"/>
          </a:bodyPr>
          <a:lstStyle/>
          <a:p>
            <a:endParaRPr lang="it-IT" sz="1400" dirty="0" smtClean="0">
              <a:effectLst>
                <a:outerShdw blurRad="38100" dist="38100" dir="2700000" algn="tl">
                  <a:srgbClr val="000000">
                    <a:alpha val="43137"/>
                  </a:srgbClr>
                </a:outerShdw>
              </a:effectLst>
              <a:latin typeface="Book Antiqua" panose="02040602050305030304" pitchFamily="18" charset="0"/>
            </a:endParaRPr>
          </a:p>
          <a:p>
            <a:pPr algn="just"/>
            <a:r>
              <a:rPr lang="it-IT" sz="2200" dirty="0" smtClean="0">
                <a:effectLst>
                  <a:outerShdw blurRad="38100" dist="38100" dir="2700000" algn="tl">
                    <a:srgbClr val="000000">
                      <a:alpha val="43137"/>
                    </a:srgbClr>
                  </a:outerShdw>
                </a:effectLst>
                <a:latin typeface="Book Antiqua" panose="02040602050305030304" pitchFamily="18" charset="0"/>
              </a:rPr>
              <a:t>LE </a:t>
            </a:r>
            <a:r>
              <a:rPr lang="it-IT" sz="2200" dirty="0">
                <a:effectLst>
                  <a:outerShdw blurRad="38100" dist="38100" dir="2700000" algn="tl">
                    <a:srgbClr val="000000">
                      <a:alpha val="43137"/>
                    </a:srgbClr>
                  </a:outerShdw>
                </a:effectLst>
                <a:latin typeface="Book Antiqua" panose="02040602050305030304" pitchFamily="18" charset="0"/>
              </a:rPr>
              <a:t>SINGOLE AMMINISTRAZIONI CHE FRUISCONO DELLA CENTRALE DI COMMITTENZA MANTENGONO</a:t>
            </a:r>
          </a:p>
          <a:p>
            <a:endParaRPr lang="it-IT" sz="1400" dirty="0"/>
          </a:p>
        </p:txBody>
      </p:sp>
      <p:sp>
        <p:nvSpPr>
          <p:cNvPr id="4" name="Segnaposto contenuto 3"/>
          <p:cNvSpPr>
            <a:spLocks noGrp="1"/>
          </p:cNvSpPr>
          <p:nvPr>
            <p:ph sz="half" idx="2"/>
          </p:nvPr>
        </p:nvSpPr>
        <p:spPr>
          <a:xfrm>
            <a:off x="457200" y="2492895"/>
            <a:ext cx="4040188" cy="3240361"/>
          </a:xfrm>
        </p:spPr>
        <p:style>
          <a:lnRef idx="1">
            <a:schemeClr val="dk1"/>
          </a:lnRef>
          <a:fillRef idx="2">
            <a:schemeClr val="dk1"/>
          </a:fillRef>
          <a:effectRef idx="1">
            <a:schemeClr val="dk1"/>
          </a:effectRef>
          <a:fontRef idx="minor">
            <a:schemeClr val="dk1"/>
          </a:fontRef>
        </p:style>
        <p:txBody>
          <a:bodyPr>
            <a:normAutofit/>
          </a:bodyPr>
          <a:lstStyle/>
          <a:p>
            <a:pPr algn="just">
              <a:buFont typeface="Wingdings" panose="05000000000000000000" pitchFamily="2" charset="2"/>
              <a:buChar char="Ø"/>
            </a:pPr>
            <a:r>
              <a:rPr lang="it-IT" sz="1400" dirty="0">
                <a:latin typeface="Book Antiqua" panose="02040602050305030304" pitchFamily="18" charset="0"/>
              </a:rPr>
              <a:t>IL RUOLO DI </a:t>
            </a:r>
            <a:r>
              <a:rPr lang="it-IT" sz="1400" b="1" dirty="0">
                <a:latin typeface="Book Antiqua" panose="02040602050305030304" pitchFamily="18" charset="0"/>
              </a:rPr>
              <a:t>STAZIONE APPALTANTE</a:t>
            </a:r>
            <a:r>
              <a:rPr lang="it-IT" sz="1400" dirty="0">
                <a:latin typeface="Book Antiqua" panose="02040602050305030304" pitchFamily="18" charset="0"/>
              </a:rPr>
              <a:t>,</a:t>
            </a:r>
          </a:p>
          <a:p>
            <a:pPr algn="just">
              <a:buFont typeface="Wingdings" panose="05000000000000000000" pitchFamily="2" charset="2"/>
              <a:buChar char="Ø"/>
            </a:pPr>
            <a:r>
              <a:rPr lang="it-IT" sz="1400" dirty="0">
                <a:latin typeface="Book Antiqua" panose="02040602050305030304" pitchFamily="18" charset="0"/>
              </a:rPr>
              <a:t>LA COMPETENZA INERENTE L’ATTIVITA’ DI  </a:t>
            </a:r>
            <a:r>
              <a:rPr lang="it-IT" sz="1400" b="1" u="sng" dirty="0">
                <a:latin typeface="Book Antiqua" panose="02040602050305030304" pitchFamily="18" charset="0"/>
              </a:rPr>
              <a:t>PROGRAMMAZIONE</a:t>
            </a:r>
            <a:r>
              <a:rPr lang="it-IT" sz="1400" dirty="0">
                <a:latin typeface="Book Antiqua" panose="02040602050305030304" pitchFamily="18" charset="0"/>
              </a:rPr>
              <a:t> </a:t>
            </a:r>
            <a:r>
              <a:rPr lang="it-IT" sz="1400" dirty="0" smtClean="0">
                <a:latin typeface="Book Antiqua" panose="02040602050305030304" pitchFamily="18" charset="0"/>
              </a:rPr>
              <a:t>(</a:t>
            </a:r>
            <a:r>
              <a:rPr lang="it-IT" sz="1400" dirty="0">
                <a:latin typeface="Book Antiqua" panose="02040602050305030304" pitchFamily="18" charset="0"/>
              </a:rPr>
              <a:t>ES. APPROVANO IL PROGRAMMA TRIENNALE ED ELENCO ANNUALE OPERE PUBBLICHE),</a:t>
            </a:r>
          </a:p>
          <a:p>
            <a:pPr algn="just">
              <a:buFont typeface="Wingdings" panose="05000000000000000000" pitchFamily="2" charset="2"/>
              <a:buChar char="Ø"/>
            </a:pPr>
            <a:r>
              <a:rPr lang="it-IT" sz="1400" dirty="0">
                <a:latin typeface="Book Antiqua" panose="02040602050305030304" pitchFamily="18" charset="0"/>
              </a:rPr>
              <a:t>L’APPROVAZIONE DEI DIVERSI </a:t>
            </a:r>
            <a:r>
              <a:rPr lang="it-IT" sz="1400" u="sng" dirty="0">
                <a:latin typeface="Book Antiqua" panose="02040602050305030304" pitchFamily="18" charset="0"/>
              </a:rPr>
              <a:t>LIVELLI DI </a:t>
            </a:r>
            <a:r>
              <a:rPr lang="it-IT" sz="1400" b="1" u="sng" dirty="0">
                <a:latin typeface="Book Antiqua" panose="02040602050305030304" pitchFamily="18" charset="0"/>
              </a:rPr>
              <a:t>PROGETTAZIONE</a:t>
            </a:r>
            <a:r>
              <a:rPr lang="it-IT" sz="1400" dirty="0">
                <a:latin typeface="Book Antiqua" panose="02040602050305030304" pitchFamily="18" charset="0"/>
              </a:rPr>
              <a:t>,</a:t>
            </a:r>
          </a:p>
          <a:p>
            <a:pPr algn="just">
              <a:buFont typeface="Wingdings" panose="05000000000000000000" pitchFamily="2" charset="2"/>
              <a:buChar char="Ø"/>
            </a:pPr>
            <a:r>
              <a:rPr lang="it-IT" sz="1400" b="1" u="sng" dirty="0">
                <a:latin typeface="Book Antiqua" panose="02040602050305030304" pitchFamily="18" charset="0"/>
              </a:rPr>
              <a:t>L’AQUISIZIONE DI LAVORI, SERVIZI E </a:t>
            </a:r>
            <a:r>
              <a:rPr lang="it-IT" sz="1400" b="1" u="sng" dirty="0" smtClean="0">
                <a:latin typeface="Book Antiqua" panose="02040602050305030304" pitchFamily="18" charset="0"/>
              </a:rPr>
              <a:t>FORNITURE MEDIANTE AMM.ZIONE </a:t>
            </a:r>
            <a:r>
              <a:rPr lang="it-IT" sz="1400" b="1" u="sng" dirty="0">
                <a:latin typeface="Book Antiqua" panose="02040602050305030304" pitchFamily="18" charset="0"/>
              </a:rPr>
              <a:t>DIRETTA ED AFFIDAMENTO DIRETTO</a:t>
            </a:r>
            <a:r>
              <a:rPr lang="it-IT" sz="1400" dirty="0">
                <a:latin typeface="Book Antiqua" panose="02040602050305030304" pitchFamily="18" charset="0"/>
              </a:rPr>
              <a:t>;</a:t>
            </a:r>
          </a:p>
          <a:p>
            <a:pPr algn="just">
              <a:buFont typeface="Wingdings" panose="05000000000000000000" pitchFamily="2" charset="2"/>
              <a:buChar char="Ø"/>
            </a:pPr>
            <a:r>
              <a:rPr lang="it-IT" sz="1400" dirty="0">
                <a:latin typeface="Book Antiqua" panose="02040602050305030304" pitchFamily="18" charset="0"/>
              </a:rPr>
              <a:t>LA FASE DI </a:t>
            </a:r>
            <a:r>
              <a:rPr lang="it-IT" sz="1400" b="1" u="sng" dirty="0">
                <a:latin typeface="Book Antiqua" panose="02040602050305030304" pitchFamily="18" charset="0"/>
              </a:rPr>
              <a:t>ESECUZIONE</a:t>
            </a:r>
            <a:r>
              <a:rPr lang="it-IT" sz="1400" dirty="0">
                <a:latin typeface="Book Antiqua" panose="02040602050305030304" pitchFamily="18" charset="0"/>
              </a:rPr>
              <a:t>. </a:t>
            </a:r>
          </a:p>
          <a:p>
            <a:pPr marL="0" indent="0">
              <a:buNone/>
            </a:pPr>
            <a:endParaRPr lang="it-IT" sz="1200" dirty="0"/>
          </a:p>
        </p:txBody>
      </p:sp>
      <p:sp>
        <p:nvSpPr>
          <p:cNvPr id="5" name="Segnaposto testo 4"/>
          <p:cNvSpPr>
            <a:spLocks noGrp="1"/>
          </p:cNvSpPr>
          <p:nvPr>
            <p:ph type="body" sz="quarter" idx="3"/>
          </p:nvPr>
        </p:nvSpPr>
        <p:spPr>
          <a:xfrm>
            <a:off x="4645025" y="1535112"/>
            <a:ext cx="4041775" cy="813767"/>
          </a:xfrm>
        </p:spPr>
        <p:style>
          <a:lnRef idx="1">
            <a:schemeClr val="accent1"/>
          </a:lnRef>
          <a:fillRef idx="2">
            <a:schemeClr val="accent1"/>
          </a:fillRef>
          <a:effectRef idx="1">
            <a:schemeClr val="accent1"/>
          </a:effectRef>
          <a:fontRef idx="minor">
            <a:schemeClr val="dk1"/>
          </a:fontRef>
        </p:style>
        <p:txBody>
          <a:bodyPr>
            <a:normAutofit/>
          </a:bodyPr>
          <a:lstStyle/>
          <a:p>
            <a:pPr algn="ctr"/>
            <a:r>
              <a:rPr lang="it-IT" sz="1500" dirty="0">
                <a:effectLst>
                  <a:outerShdw blurRad="38100" dist="38100" dir="2700000" algn="tl">
                    <a:srgbClr val="000000">
                      <a:alpha val="43137"/>
                    </a:srgbClr>
                  </a:outerShdw>
                </a:effectLst>
                <a:latin typeface="Book Antiqua" panose="02040602050305030304" pitchFamily="18" charset="0"/>
              </a:rPr>
              <a:t>LA CENTRALE UNICA DI COMMITTENZA </a:t>
            </a:r>
          </a:p>
          <a:p>
            <a:endParaRPr lang="it-IT" sz="1400" dirty="0"/>
          </a:p>
        </p:txBody>
      </p:sp>
      <p:sp>
        <p:nvSpPr>
          <p:cNvPr id="6" name="Segnaposto contenuto 5"/>
          <p:cNvSpPr>
            <a:spLocks noGrp="1"/>
          </p:cNvSpPr>
          <p:nvPr>
            <p:ph sz="quarter" idx="4"/>
          </p:nvPr>
        </p:nvSpPr>
        <p:spPr>
          <a:xfrm>
            <a:off x="4645025" y="2492895"/>
            <a:ext cx="4041775" cy="3240361"/>
          </a:xfrm>
        </p:spPr>
        <p:style>
          <a:lnRef idx="1">
            <a:schemeClr val="dk1"/>
          </a:lnRef>
          <a:fillRef idx="2">
            <a:schemeClr val="dk1"/>
          </a:fillRef>
          <a:effectRef idx="1">
            <a:schemeClr val="dk1"/>
          </a:effectRef>
          <a:fontRef idx="minor">
            <a:schemeClr val="dk1"/>
          </a:fontRef>
        </p:style>
        <p:txBody>
          <a:bodyPr>
            <a:normAutofit/>
          </a:bodyPr>
          <a:lstStyle/>
          <a:p>
            <a:pPr lvl="0" algn="just">
              <a:buFont typeface="Wingdings" panose="05000000000000000000" pitchFamily="2" charset="2"/>
              <a:buChar char="Ø"/>
            </a:pPr>
            <a:r>
              <a:rPr lang="it-IT" sz="1400" b="1" dirty="0">
                <a:latin typeface="Book Antiqua" panose="02040602050305030304" pitchFamily="18" charset="0"/>
              </a:rPr>
              <a:t>SVOLGE LE PROCEDURE DI GARA </a:t>
            </a:r>
            <a:r>
              <a:rPr lang="it-IT" sz="1400" dirty="0">
                <a:latin typeface="Book Antiqua" panose="02040602050305030304" pitchFamily="18" charset="0"/>
              </a:rPr>
              <a:t>(ACQUISTA FORNITURE E SERVIZI E AGGIUDICA APPALTI PUBBLICI) NEL RISPETTO DEL CODICE DEI CONTRATTI</a:t>
            </a:r>
            <a:r>
              <a:rPr lang="it-IT" sz="1400" dirty="0" smtClean="0">
                <a:latin typeface="Book Antiqua" panose="02040602050305030304" pitchFamily="18" charset="0"/>
              </a:rPr>
              <a:t>.</a:t>
            </a:r>
          </a:p>
          <a:p>
            <a:pPr marL="0" lvl="0" indent="0" algn="just">
              <a:buNone/>
            </a:pPr>
            <a:endParaRPr lang="it-IT" sz="1400" dirty="0" smtClean="0">
              <a:latin typeface="Book Antiqua" panose="02040602050305030304" pitchFamily="18" charset="0"/>
            </a:endParaRPr>
          </a:p>
          <a:p>
            <a:pPr marL="0" lvl="0" indent="0" algn="just">
              <a:buNone/>
            </a:pPr>
            <a:endParaRPr lang="it-IT" sz="1400" dirty="0">
              <a:latin typeface="Book Antiqua" panose="02040602050305030304" pitchFamily="18" charset="0"/>
            </a:endParaRPr>
          </a:p>
          <a:p>
            <a:pPr marL="0" lvl="0" indent="0" algn="just">
              <a:buNone/>
            </a:pPr>
            <a:endParaRPr lang="it-IT" sz="1400" dirty="0">
              <a:latin typeface="Book Antiqua" panose="02040602050305030304" pitchFamily="18" charset="0"/>
            </a:endParaRPr>
          </a:p>
          <a:p>
            <a:pPr marL="0" indent="0" algn="just">
              <a:buNone/>
            </a:pPr>
            <a:r>
              <a:rPr lang="it-IT" sz="1400" b="1" dirty="0">
                <a:solidFill>
                  <a:schemeClr val="accent2">
                    <a:lumMod val="50000"/>
                  </a:schemeClr>
                </a:solidFill>
                <a:latin typeface="Book Antiqua" panose="02040602050305030304" pitchFamily="18" charset="0"/>
              </a:rPr>
              <a:t>N.B.</a:t>
            </a:r>
            <a:r>
              <a:rPr lang="it-IT" sz="1400" dirty="0">
                <a:solidFill>
                  <a:schemeClr val="accent2">
                    <a:lumMod val="50000"/>
                  </a:schemeClr>
                </a:solidFill>
                <a:latin typeface="Book Antiqua" panose="02040602050305030304" pitchFamily="18" charset="0"/>
              </a:rPr>
              <a:t> QUANTO NON NORMATO VA RISOLTO IN SEDE DI </a:t>
            </a:r>
            <a:r>
              <a:rPr lang="it-IT" sz="1400" b="1" dirty="0">
                <a:solidFill>
                  <a:schemeClr val="accent2">
                    <a:lumMod val="50000"/>
                  </a:schemeClr>
                </a:solidFill>
                <a:latin typeface="Book Antiqua" panose="02040602050305030304" pitchFamily="18" charset="0"/>
              </a:rPr>
              <a:t>REGOLAMENTAZIONE DEL FUNZIONAMENTO DELLA CENTRALE DI COMMITTENZA</a:t>
            </a:r>
            <a:r>
              <a:rPr lang="it-IT" sz="1400" dirty="0">
                <a:solidFill>
                  <a:schemeClr val="accent2">
                    <a:lumMod val="50000"/>
                  </a:schemeClr>
                </a:solidFill>
                <a:latin typeface="Book Antiqua" panose="02040602050305030304" pitchFamily="18" charset="0"/>
              </a:rPr>
              <a:t> E DI </a:t>
            </a:r>
            <a:r>
              <a:rPr lang="it-IT" sz="1400" b="1" dirty="0">
                <a:solidFill>
                  <a:schemeClr val="accent2">
                    <a:lumMod val="50000"/>
                  </a:schemeClr>
                </a:solidFill>
                <a:latin typeface="Book Antiqua" panose="02040602050305030304" pitchFamily="18" charset="0"/>
              </a:rPr>
              <a:t>ACCORDO</a:t>
            </a:r>
            <a:r>
              <a:rPr lang="it-IT" sz="1400" dirty="0">
                <a:solidFill>
                  <a:schemeClr val="accent2">
                    <a:lumMod val="50000"/>
                  </a:schemeClr>
                </a:solidFill>
                <a:latin typeface="Book Antiqua" panose="02040602050305030304" pitchFamily="18" charset="0"/>
              </a:rPr>
              <a:t> FRA ENTI AD ESSA ADERENTI.</a:t>
            </a:r>
          </a:p>
          <a:p>
            <a:pPr marL="0" lvl="0" indent="0" algn="just">
              <a:buNone/>
            </a:pPr>
            <a:endParaRPr lang="it-IT" sz="1400" dirty="0">
              <a:latin typeface="Book Antiqua" panose="02040602050305030304" pitchFamily="18" charset="0"/>
            </a:endParaRPr>
          </a:p>
          <a:p>
            <a:pPr marL="0" indent="0">
              <a:buNone/>
            </a:pPr>
            <a:endParaRPr lang="it-IT" sz="1400" dirty="0">
              <a:latin typeface="Book Antiqua" panose="02040602050305030304" pitchFamily="18" charset="0"/>
            </a:endParaRPr>
          </a:p>
        </p:txBody>
      </p:sp>
    </p:spTree>
    <p:extLst>
      <p:ext uri="{BB962C8B-B14F-4D97-AF65-F5344CB8AC3E}">
        <p14:creationId xmlns="" xmlns:p14="http://schemas.microsoft.com/office/powerpoint/2010/main" val="10414510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rmAutofit/>
          </a:bodyPr>
          <a:lstStyle/>
          <a:p>
            <a:r>
              <a:rPr lang="it-IT" sz="1600" dirty="0" smtClean="0">
                <a:effectLst>
                  <a:outerShdw blurRad="38100" dist="38100" dir="2700000" algn="tl">
                    <a:srgbClr val="000000">
                      <a:alpha val="43137"/>
                    </a:srgbClr>
                  </a:outerShdw>
                </a:effectLst>
                <a:latin typeface="Book Antiqua" panose="02040602050305030304" pitchFamily="18" charset="0"/>
              </a:rPr>
              <a:t>PROBLEMATICHE RELATIVE ALLA C.U.C.  - ANCORA ATTUALI - E  RELATIVE PRONUNCE MAGISTRATURA CONTABILE</a:t>
            </a:r>
            <a:endParaRPr lang="it-IT" sz="1600" dirty="0">
              <a:effectLst>
                <a:outerShdw blurRad="38100" dist="38100" dir="2700000" algn="tl">
                  <a:srgbClr val="000000">
                    <a:alpha val="43137"/>
                  </a:srgbClr>
                </a:outerShdw>
              </a:effectLst>
              <a:latin typeface="Book Antiqua" panose="02040602050305030304" pitchFamily="18" charset="0"/>
            </a:endParaRPr>
          </a:p>
        </p:txBody>
      </p:sp>
      <p:sp>
        <p:nvSpPr>
          <p:cNvPr id="3" name="Segnaposto testo 2"/>
          <p:cNvSpPr>
            <a:spLocks noGrp="1"/>
          </p:cNvSpPr>
          <p:nvPr>
            <p:ph type="body" idx="1"/>
          </p:nvPr>
        </p:nvSpPr>
        <p:spPr/>
        <p:style>
          <a:lnRef idx="1">
            <a:schemeClr val="accent1"/>
          </a:lnRef>
          <a:fillRef idx="2">
            <a:schemeClr val="accent1"/>
          </a:fillRef>
          <a:effectRef idx="1">
            <a:schemeClr val="accent1"/>
          </a:effectRef>
          <a:fontRef idx="minor">
            <a:schemeClr val="dk1"/>
          </a:fontRef>
        </p:style>
        <p:txBody>
          <a:bodyPr>
            <a:normAutofit/>
          </a:bodyPr>
          <a:lstStyle/>
          <a:p>
            <a:pPr algn="ctr"/>
            <a:r>
              <a:rPr lang="it-IT" sz="1400" u="sng" dirty="0">
                <a:effectLst>
                  <a:outerShdw blurRad="38100" dist="38100" dir="2700000" algn="tl">
                    <a:srgbClr val="000000">
                      <a:alpha val="43137"/>
                    </a:srgbClr>
                  </a:outerShdw>
                </a:effectLst>
                <a:latin typeface="Book Antiqua" panose="02040602050305030304" pitchFamily="18" charset="0"/>
              </a:rPr>
              <a:t>DIMENSIONE DEMOGRAFICA DELLA C.U.C.</a:t>
            </a:r>
            <a:endParaRPr lang="it-IT" sz="1400" dirty="0">
              <a:effectLst>
                <a:outerShdw blurRad="38100" dist="38100" dir="2700000" algn="tl">
                  <a:srgbClr val="000000">
                    <a:alpha val="43137"/>
                  </a:srgbClr>
                </a:outerShdw>
              </a:effectLst>
              <a:latin typeface="Book Antiqua" panose="02040602050305030304" pitchFamily="18" charset="0"/>
            </a:endParaRPr>
          </a:p>
        </p:txBody>
      </p:sp>
      <p:sp>
        <p:nvSpPr>
          <p:cNvPr id="4" name="Segnaposto contenuto 3"/>
          <p:cNvSpPr>
            <a:spLocks noGrp="1"/>
          </p:cNvSpPr>
          <p:nvPr>
            <p:ph sz="half" idx="2"/>
          </p:nvPr>
        </p:nvSpPr>
        <p:spPr>
          <a:xfrm>
            <a:off x="457200" y="2348880"/>
            <a:ext cx="4040188" cy="4320480"/>
          </a:xfrm>
        </p:spPr>
        <p:style>
          <a:lnRef idx="1">
            <a:schemeClr val="dk1"/>
          </a:lnRef>
          <a:fillRef idx="2">
            <a:schemeClr val="dk1"/>
          </a:fillRef>
          <a:effectRef idx="1">
            <a:schemeClr val="dk1"/>
          </a:effectRef>
          <a:fontRef idx="minor">
            <a:schemeClr val="dk1"/>
          </a:fontRef>
        </p:style>
        <p:txBody>
          <a:bodyPr>
            <a:normAutofit/>
          </a:bodyPr>
          <a:lstStyle/>
          <a:p>
            <a:pPr marL="0" indent="0" algn="just">
              <a:buNone/>
            </a:pPr>
            <a:r>
              <a:rPr lang="it-IT" sz="1200" dirty="0">
                <a:latin typeface="Book Antiqua" panose="02040602050305030304" pitchFamily="18" charset="0"/>
              </a:rPr>
              <a:t>“</a:t>
            </a:r>
            <a:r>
              <a:rPr lang="it-IT" sz="1200" u="sng" dirty="0">
                <a:latin typeface="Book Antiqua" panose="02040602050305030304" pitchFamily="18" charset="0"/>
              </a:rPr>
              <a:t>QUESITO</a:t>
            </a:r>
            <a:r>
              <a:rPr lang="it-IT" sz="1200" dirty="0">
                <a:latin typeface="Book Antiqua" panose="02040602050305030304" pitchFamily="18" charset="0"/>
              </a:rPr>
              <a:t>: se la popolazione dei due o più comuni </a:t>
            </a:r>
            <a:r>
              <a:rPr lang="it-IT" sz="1200" dirty="0" err="1">
                <a:latin typeface="Book Antiqua" panose="02040602050305030304" pitchFamily="18" charset="0"/>
              </a:rPr>
              <a:t>associandi</a:t>
            </a:r>
            <a:r>
              <a:rPr lang="it-IT" sz="1200" dirty="0">
                <a:latin typeface="Book Antiqua" panose="02040602050305030304" pitchFamily="18" charset="0"/>
              </a:rPr>
              <a:t> debba raggiungere una classe demografica o territoriale minima ?</a:t>
            </a:r>
          </a:p>
          <a:p>
            <a:pPr marL="0" indent="0" algn="just">
              <a:buNone/>
            </a:pPr>
            <a:r>
              <a:rPr lang="it-IT" sz="1200" dirty="0">
                <a:latin typeface="Book Antiqua" panose="02040602050305030304" pitchFamily="18" charset="0"/>
              </a:rPr>
              <a:t> </a:t>
            </a:r>
          </a:p>
          <a:p>
            <a:pPr marL="0" indent="0" algn="just">
              <a:buNone/>
            </a:pPr>
            <a:r>
              <a:rPr lang="it-IT" sz="1200" u="sng" dirty="0">
                <a:latin typeface="Book Antiqua" panose="02040602050305030304" pitchFamily="18" charset="0"/>
              </a:rPr>
              <a:t>MERITO</a:t>
            </a:r>
            <a:r>
              <a:rPr lang="it-IT" sz="1200" dirty="0">
                <a:latin typeface="Book Antiqua" panose="02040602050305030304" pitchFamily="18" charset="0"/>
              </a:rPr>
              <a:t>: si può rilevare come il Legislatore abbia previsto il duplice modello procedimentale del ricorso ad una centrale di committenza delegata dai comuni associati ovvero, più direttamente, ad un acquisto diretto fatto dai Comuni tra loro consorziati, </a:t>
            </a:r>
            <a:r>
              <a:rPr lang="it-IT" sz="1200" u="sng" dirty="0">
                <a:latin typeface="Book Antiqua" panose="02040602050305030304" pitchFamily="18" charset="0"/>
              </a:rPr>
              <a:t>A PRESCINDERE DAL FATTO CHE I MEDESIMI RAGGIUNGANO O MENO UNA DETERMINATA CLASSE DEMOGRAFICA O TERRITORIALE PERCHÉ LA NORMA NON PONE LIMITI DI SORTA</a:t>
            </a:r>
            <a:r>
              <a:rPr lang="it-IT" sz="1200" dirty="0">
                <a:latin typeface="Book Antiqua" panose="02040602050305030304" pitchFamily="18" charset="0"/>
              </a:rPr>
              <a:t>, riuscendo così a conseguire l'obiettivo prefissato delle economie di scala nell'acquisto di beni e servizi”.</a:t>
            </a:r>
          </a:p>
          <a:p>
            <a:pPr marL="0" indent="0" algn="just">
              <a:buNone/>
            </a:pPr>
            <a:r>
              <a:rPr lang="it-IT" sz="1200" dirty="0">
                <a:latin typeface="Book Antiqua" panose="02040602050305030304" pitchFamily="18" charset="0"/>
              </a:rPr>
              <a:t> </a:t>
            </a:r>
          </a:p>
          <a:p>
            <a:pPr marL="0" indent="0" algn="just">
              <a:buNone/>
            </a:pPr>
            <a:r>
              <a:rPr lang="it-IT" sz="1200" b="1" u="sng" dirty="0">
                <a:latin typeface="Book Antiqua" panose="02040602050305030304" pitchFamily="18" charset="0"/>
              </a:rPr>
              <a:t>(CORTE DEI CONTI - SEZIONE REGIONALE DI CONTROLLO PER LA LIGURIA - DELIBERAZIONE N. 44 DEL 12/06/2013)</a:t>
            </a:r>
            <a:endParaRPr lang="it-IT" sz="1200" dirty="0">
              <a:latin typeface="Book Antiqua" panose="02040602050305030304" pitchFamily="18" charset="0"/>
            </a:endParaRPr>
          </a:p>
          <a:p>
            <a:pPr marL="0" indent="0">
              <a:buNone/>
            </a:pPr>
            <a:endParaRPr lang="it-IT" sz="1000" dirty="0"/>
          </a:p>
        </p:txBody>
      </p:sp>
      <p:sp>
        <p:nvSpPr>
          <p:cNvPr id="5" name="Segnaposto testo 4"/>
          <p:cNvSpPr>
            <a:spLocks noGrp="1"/>
          </p:cNvSpPr>
          <p:nvPr>
            <p:ph type="body" sz="quarter" idx="3"/>
          </p:nvPr>
        </p:nvSpPr>
        <p:spPr/>
        <p:style>
          <a:lnRef idx="1">
            <a:schemeClr val="accent1"/>
          </a:lnRef>
          <a:fillRef idx="2">
            <a:schemeClr val="accent1"/>
          </a:fillRef>
          <a:effectRef idx="1">
            <a:schemeClr val="accent1"/>
          </a:effectRef>
          <a:fontRef idx="minor">
            <a:schemeClr val="dk1"/>
          </a:fontRef>
        </p:style>
        <p:txBody>
          <a:bodyPr>
            <a:normAutofit/>
          </a:bodyPr>
          <a:lstStyle/>
          <a:p>
            <a:pPr algn="ctr"/>
            <a:r>
              <a:rPr lang="it-IT" sz="1600" u="sng" dirty="0" smtClean="0">
                <a:effectLst>
                  <a:outerShdw blurRad="38100" dist="38100" dir="2700000" algn="tl">
                    <a:srgbClr val="000000">
                      <a:alpha val="43137"/>
                    </a:srgbClr>
                  </a:outerShdw>
                </a:effectLst>
                <a:latin typeface="Book Antiqua" panose="02040602050305030304" pitchFamily="18" charset="0"/>
              </a:rPr>
              <a:t>«L’ACCORDO CONSORTILE»</a:t>
            </a:r>
            <a:endParaRPr lang="it-IT" sz="1600" dirty="0">
              <a:effectLst>
                <a:outerShdw blurRad="38100" dist="38100" dir="2700000" algn="tl">
                  <a:srgbClr val="000000">
                    <a:alpha val="43137"/>
                  </a:srgbClr>
                </a:outerShdw>
              </a:effectLst>
              <a:latin typeface="Book Antiqua" panose="02040602050305030304" pitchFamily="18" charset="0"/>
            </a:endParaRPr>
          </a:p>
        </p:txBody>
      </p:sp>
      <p:sp>
        <p:nvSpPr>
          <p:cNvPr id="6" name="Segnaposto contenuto 5"/>
          <p:cNvSpPr>
            <a:spLocks noGrp="1"/>
          </p:cNvSpPr>
          <p:nvPr>
            <p:ph sz="quarter" idx="4"/>
          </p:nvPr>
        </p:nvSpPr>
        <p:spPr>
          <a:xfrm>
            <a:off x="4645025" y="2348881"/>
            <a:ext cx="4041775" cy="4320480"/>
          </a:xfrm>
        </p:spPr>
        <p:style>
          <a:lnRef idx="1">
            <a:schemeClr val="dk1"/>
          </a:lnRef>
          <a:fillRef idx="2">
            <a:schemeClr val="dk1"/>
          </a:fillRef>
          <a:effectRef idx="1">
            <a:schemeClr val="dk1"/>
          </a:effectRef>
          <a:fontRef idx="minor">
            <a:schemeClr val="dk1"/>
          </a:fontRef>
        </p:style>
        <p:txBody>
          <a:bodyPr>
            <a:normAutofit fontScale="92500" lnSpcReduction="20000"/>
          </a:bodyPr>
          <a:lstStyle/>
          <a:p>
            <a:pPr marL="0" indent="0" algn="just">
              <a:buNone/>
            </a:pPr>
            <a:endParaRPr lang="it-IT" sz="1100" dirty="0" smtClean="0">
              <a:latin typeface="Book Antiqua" panose="02040602050305030304" pitchFamily="18" charset="0"/>
            </a:endParaRPr>
          </a:p>
          <a:p>
            <a:pPr marL="0" indent="0" algn="just">
              <a:buNone/>
            </a:pPr>
            <a:r>
              <a:rPr lang="it-IT" sz="1100" dirty="0" smtClean="0">
                <a:latin typeface="Book Antiqua" panose="02040602050305030304" pitchFamily="18" charset="0"/>
              </a:rPr>
              <a:t>“</a:t>
            </a:r>
            <a:r>
              <a:rPr lang="it-IT" sz="1100" u="sng" dirty="0">
                <a:latin typeface="Book Antiqua" panose="02040602050305030304" pitchFamily="18" charset="0"/>
              </a:rPr>
              <a:t>QUESITO: </a:t>
            </a:r>
            <a:r>
              <a:rPr lang="it-IT" sz="1100" dirty="0">
                <a:latin typeface="Book Antiqua" panose="02040602050305030304" pitchFamily="18" charset="0"/>
              </a:rPr>
              <a:t>"se possa assolvere all'obbligo dell'accordo consortile la stipula di una convenzione con un altro comune nella forma dell'art. 30 del </a:t>
            </a:r>
            <a:r>
              <a:rPr lang="it-IT" sz="1100" dirty="0" err="1">
                <a:latin typeface="Book Antiqua" panose="02040602050305030304" pitchFamily="18" charset="0"/>
              </a:rPr>
              <a:t>D.Lgs.</a:t>
            </a:r>
            <a:r>
              <a:rPr lang="it-IT" sz="1100" dirty="0">
                <a:latin typeface="Book Antiqua" panose="02040602050305030304" pitchFamily="18" charset="0"/>
              </a:rPr>
              <a:t> </a:t>
            </a:r>
            <a:r>
              <a:rPr lang="it-IT" sz="1100" dirty="0" smtClean="0">
                <a:latin typeface="Book Antiqua" panose="02040602050305030304" pitchFamily="18" charset="0"/>
              </a:rPr>
              <a:t>267/2000</a:t>
            </a:r>
            <a:r>
              <a:rPr lang="it-IT" sz="1100" dirty="0">
                <a:latin typeface="Book Antiqua" panose="02040602050305030304" pitchFamily="18" charset="0"/>
              </a:rPr>
              <a:t>,</a:t>
            </a:r>
            <a:r>
              <a:rPr lang="it-IT" sz="1100" dirty="0" smtClean="0">
                <a:latin typeface="Book Antiqua" panose="02040602050305030304" pitchFamily="18" charset="0"/>
              </a:rPr>
              <a:t> </a:t>
            </a:r>
            <a:r>
              <a:rPr lang="it-IT" sz="1100" dirty="0">
                <a:latin typeface="Book Antiqua" panose="02040602050305030304" pitchFamily="18" charset="0"/>
              </a:rPr>
              <a:t>mediante la costituzione di un ufficio comune o mediante delega di funzioni da un </a:t>
            </a:r>
            <a:r>
              <a:rPr lang="it-IT" sz="1100" dirty="0" smtClean="0">
                <a:latin typeface="Book Antiqua" panose="02040602050305030304" pitchFamily="18" charset="0"/>
              </a:rPr>
              <a:t>Comune </a:t>
            </a:r>
            <a:r>
              <a:rPr lang="it-IT" sz="1100" dirty="0">
                <a:latin typeface="Book Antiqua" panose="02040602050305030304" pitchFamily="18" charset="0"/>
              </a:rPr>
              <a:t>all'altro?</a:t>
            </a:r>
          </a:p>
          <a:p>
            <a:pPr marL="0" indent="0" algn="just">
              <a:buNone/>
            </a:pPr>
            <a:r>
              <a:rPr lang="it-IT" sz="1100" dirty="0">
                <a:latin typeface="Book Antiqua" panose="02040602050305030304" pitchFamily="18" charset="0"/>
              </a:rPr>
              <a:t> </a:t>
            </a:r>
          </a:p>
          <a:p>
            <a:pPr marL="0" indent="0" algn="just">
              <a:buNone/>
            </a:pPr>
            <a:r>
              <a:rPr lang="it-IT" sz="1100" u="sng" dirty="0">
                <a:latin typeface="Book Antiqua" panose="02040602050305030304" pitchFamily="18" charset="0"/>
              </a:rPr>
              <a:t>MERITO</a:t>
            </a:r>
            <a:r>
              <a:rPr lang="it-IT" sz="1100" dirty="0">
                <a:latin typeface="Book Antiqua" panose="02040602050305030304" pitchFamily="18" charset="0"/>
              </a:rPr>
              <a:t>: il riferimento all'art. 30 T.U.E.L. non appare corretto in quanto la disposizione si riferisce alla diversa ipotesi di coordinamento di funzioni e servizi pubblici come indicato dal primo comma del medesimo. Nel nostro caso si è di fronte, invece, ad un accordo negoziale avente causa pubblicistica, che ben può avere come contenuto la costituzione di un ufficio comune tra più enti locali, con il compito di acquistare congiuntamente con contratti di diritto privato beni e servizi in quantità nominale, al fine di conseguire sensibili risparmi di spesa. </a:t>
            </a:r>
            <a:r>
              <a:rPr lang="it-IT" sz="1100" u="sng" dirty="0">
                <a:latin typeface="Book Antiqua" panose="02040602050305030304" pitchFamily="18" charset="0"/>
              </a:rPr>
              <a:t>IL RICORSO ALL'ART. 30 T.U.E.L. NON SEMBRA PERTINENTE IN QUANTO LA DISPOSIZIONE SI RIFERISCE ALLA DIVERSA FATTISPECIE DI "ESERCIZIO DELLE FUNZIONI PUBBLICHE IN LUOGO DEGLI ENTI PARTECIPANTI ALL'ACCORDO</a:t>
            </a:r>
            <a:r>
              <a:rPr lang="it-IT" sz="1100" dirty="0">
                <a:latin typeface="Book Antiqua" panose="02040602050305030304" pitchFamily="18" charset="0"/>
              </a:rPr>
              <a:t>".</a:t>
            </a:r>
          </a:p>
          <a:p>
            <a:pPr marL="0" indent="0" algn="just">
              <a:buNone/>
            </a:pPr>
            <a:r>
              <a:rPr lang="it-IT" sz="1100" b="1" dirty="0">
                <a:latin typeface="Book Antiqua" panose="02040602050305030304" pitchFamily="18" charset="0"/>
              </a:rPr>
              <a:t> </a:t>
            </a:r>
            <a:endParaRPr lang="it-IT" sz="1100" dirty="0">
              <a:latin typeface="Book Antiqua" panose="02040602050305030304" pitchFamily="18" charset="0"/>
            </a:endParaRPr>
          </a:p>
          <a:p>
            <a:pPr marL="0" indent="0" algn="just">
              <a:buNone/>
            </a:pPr>
            <a:r>
              <a:rPr lang="it-IT" sz="1100" b="1" u="sng" dirty="0">
                <a:latin typeface="Book Antiqua" panose="02040602050305030304" pitchFamily="18" charset="0"/>
              </a:rPr>
              <a:t>(CORTE DEI CONTI - SEZIONE REGIONALE DI CONTROLLO PER LA LIGURIA - DELIBERAZIONE N. 44 DEL 12/06/2013)</a:t>
            </a:r>
            <a:endParaRPr lang="it-IT" sz="1100" dirty="0">
              <a:latin typeface="Book Antiqua" panose="02040602050305030304" pitchFamily="18" charset="0"/>
            </a:endParaRPr>
          </a:p>
          <a:p>
            <a:pPr marL="0" indent="0" algn="just">
              <a:buNone/>
            </a:pPr>
            <a:r>
              <a:rPr lang="it-IT" sz="1100" b="1" dirty="0">
                <a:latin typeface="Book Antiqua" panose="02040602050305030304" pitchFamily="18" charset="0"/>
              </a:rPr>
              <a:t> </a:t>
            </a:r>
            <a:endParaRPr lang="it-IT" sz="1100" dirty="0">
              <a:latin typeface="Book Antiqua" panose="02040602050305030304" pitchFamily="18" charset="0"/>
            </a:endParaRPr>
          </a:p>
          <a:p>
            <a:pPr marL="0" indent="0" algn="just">
              <a:buNone/>
            </a:pPr>
            <a:r>
              <a:rPr lang="it-IT" sz="1100" dirty="0">
                <a:latin typeface="Book Antiqua" panose="02040602050305030304" pitchFamily="18" charset="0"/>
              </a:rPr>
              <a:t> </a:t>
            </a:r>
          </a:p>
          <a:p>
            <a:pPr marL="0" indent="0" algn="just">
              <a:buNone/>
            </a:pPr>
            <a:r>
              <a:rPr lang="it-IT" sz="1100" dirty="0">
                <a:latin typeface="Book Antiqua" panose="02040602050305030304" pitchFamily="18" charset="0"/>
              </a:rPr>
              <a:t>PERSONALMENTE NON CONDIVIDO QUESTA CONCLUSIONE DELLA CORTE DEI CONTI LIGURIA E RITENGO, INVECE, CHE IL TERMINE “ACCORDO CONSORTILE” SIA UTILIZZATO, NELL’ART. 33 COMMA 3 BIS DEL D. LGS. N. 163/2006, IN  </a:t>
            </a:r>
            <a:r>
              <a:rPr lang="it-IT" sz="1100" b="1" u="sng" dirty="0">
                <a:latin typeface="Book Antiqua" panose="02040602050305030304" pitchFamily="18" charset="0"/>
              </a:rPr>
              <a:t>SENSO A-TECNICO</a:t>
            </a:r>
            <a:r>
              <a:rPr lang="it-IT" sz="1100" dirty="0">
                <a:latin typeface="Book Antiqua" panose="02040602050305030304" pitchFamily="18" charset="0"/>
              </a:rPr>
              <a:t>. </a:t>
            </a:r>
          </a:p>
          <a:p>
            <a:pPr marL="0" indent="0" algn="just">
              <a:buNone/>
            </a:pPr>
            <a:r>
              <a:rPr lang="it-IT" sz="1100" dirty="0">
                <a:latin typeface="Book Antiqua" panose="02040602050305030304" pitchFamily="18" charset="0"/>
              </a:rPr>
              <a:t>RITENGO, PERTANTO, CHE POSSA ESSERE COSTITUITA UNA C.U.C. RICORRENDO ALLE </a:t>
            </a:r>
            <a:r>
              <a:rPr lang="it-IT" sz="1100" b="1" dirty="0">
                <a:latin typeface="Book Antiqua" panose="02040602050305030304" pitchFamily="18" charset="0"/>
              </a:rPr>
              <a:t>STRUMENTO CONVENZIONALE</a:t>
            </a:r>
            <a:r>
              <a:rPr lang="it-IT" sz="1100" dirty="0">
                <a:latin typeface="Book Antiqua" panose="02040602050305030304" pitchFamily="18" charset="0"/>
              </a:rPr>
              <a:t> INDIVIDUANDO, PERALTRO, IL </a:t>
            </a:r>
            <a:r>
              <a:rPr lang="it-IT" sz="1100" b="1" dirty="0">
                <a:latin typeface="Book Antiqua" panose="02040602050305030304" pitchFamily="18" charset="0"/>
              </a:rPr>
              <a:t>SOGGETTO CAPOFILA</a:t>
            </a:r>
            <a:r>
              <a:rPr lang="it-IT" sz="1100" dirty="0">
                <a:latin typeface="Book Antiqua" panose="02040602050305030304" pitchFamily="18" charset="0"/>
              </a:rPr>
              <a:t>.</a:t>
            </a:r>
          </a:p>
          <a:p>
            <a:pPr marL="0" indent="0">
              <a:buNone/>
            </a:pPr>
            <a:endParaRPr lang="it-IT" sz="1000" dirty="0"/>
          </a:p>
        </p:txBody>
      </p:sp>
    </p:spTree>
    <p:extLst>
      <p:ext uri="{BB962C8B-B14F-4D97-AF65-F5344CB8AC3E}">
        <p14:creationId xmlns="" xmlns:p14="http://schemas.microsoft.com/office/powerpoint/2010/main" val="34121698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rmAutofit/>
          </a:bodyPr>
          <a:lstStyle/>
          <a:p>
            <a:pPr algn="just"/>
            <a:r>
              <a:rPr lang="it-IT" sz="1800" b="1" dirty="0">
                <a:effectLst>
                  <a:outerShdw blurRad="38100" dist="38100" dir="2700000" algn="tl">
                    <a:srgbClr val="000000">
                      <a:alpha val="43137"/>
                    </a:srgbClr>
                  </a:outerShdw>
                </a:effectLst>
                <a:latin typeface="Book Antiqua" panose="02040602050305030304" pitchFamily="18" charset="0"/>
              </a:rPr>
              <a:t>ART. 33 COMMA 3 BIS DEL D. LGS. N. 163/2014 – IN FASE DI CONVERSIONE IL SENATO (ORA ALL’ESAME DELLA CAMERA) HA LICENZIATO IL SEGUENTE TESTO (NON VIGENTE)</a:t>
            </a:r>
            <a:endParaRPr lang="it-IT" sz="1800" dirty="0">
              <a:effectLst>
                <a:outerShdw blurRad="38100" dist="38100" dir="2700000" algn="tl">
                  <a:srgbClr val="000000">
                    <a:alpha val="43137"/>
                  </a:srgbClr>
                </a:outerShdw>
              </a:effectLst>
              <a:latin typeface="Book Antiqua" panose="02040602050305030304" pitchFamily="18" charset="0"/>
            </a:endParaRPr>
          </a:p>
        </p:txBody>
      </p:sp>
      <p:sp>
        <p:nvSpPr>
          <p:cNvPr id="3" name="Segnaposto contenuto 2"/>
          <p:cNvSpPr>
            <a:spLocks noGrp="1"/>
          </p:cNvSpPr>
          <p:nvPr>
            <p:ph idx="1"/>
          </p:nvPr>
        </p:nvSpPr>
        <p:spPr/>
        <p:style>
          <a:lnRef idx="1">
            <a:schemeClr val="dk1"/>
          </a:lnRef>
          <a:fillRef idx="2">
            <a:schemeClr val="dk1"/>
          </a:fillRef>
          <a:effectRef idx="1">
            <a:schemeClr val="dk1"/>
          </a:effectRef>
          <a:fontRef idx="minor">
            <a:schemeClr val="dk1"/>
          </a:fontRef>
        </p:style>
        <p:txBody>
          <a:bodyPr>
            <a:normAutofit/>
          </a:bodyPr>
          <a:lstStyle/>
          <a:p>
            <a:pPr marL="0" indent="0" algn="just">
              <a:buNone/>
            </a:pPr>
            <a:r>
              <a:rPr lang="it-IT" sz="1600" dirty="0" smtClean="0">
                <a:latin typeface="Book Antiqua" panose="02040602050305030304" pitchFamily="18" charset="0"/>
              </a:rPr>
              <a:t>Il </a:t>
            </a:r>
            <a:r>
              <a:rPr lang="it-IT" sz="1600" dirty="0">
                <a:latin typeface="Book Antiqua" panose="02040602050305030304" pitchFamily="18" charset="0"/>
              </a:rPr>
              <a:t>comma 3-bis dell'articolo 33 del decreto legislativo </a:t>
            </a:r>
            <a:r>
              <a:rPr lang="it-IT" sz="1600" strike="sngStrike" dirty="0">
                <a:latin typeface="Book Antiqua" panose="02040602050305030304" pitchFamily="18" charset="0"/>
              </a:rPr>
              <a:t>6</a:t>
            </a:r>
            <a:r>
              <a:rPr lang="it-IT" sz="1600" dirty="0">
                <a:latin typeface="Book Antiqua" panose="02040602050305030304" pitchFamily="18" charset="0"/>
              </a:rPr>
              <a:t> </a:t>
            </a:r>
            <a:r>
              <a:rPr lang="it-IT" sz="1600" dirty="0">
                <a:solidFill>
                  <a:schemeClr val="accent2">
                    <a:lumMod val="50000"/>
                  </a:schemeClr>
                </a:solidFill>
                <a:latin typeface="Book Antiqua" panose="02040602050305030304" pitchFamily="18" charset="0"/>
              </a:rPr>
              <a:t>12</a:t>
            </a:r>
            <a:r>
              <a:rPr lang="it-IT" sz="1600" dirty="0">
                <a:solidFill>
                  <a:srgbClr val="FF0000"/>
                </a:solidFill>
                <a:latin typeface="Book Antiqua" panose="02040602050305030304" pitchFamily="18" charset="0"/>
              </a:rPr>
              <a:t> </a:t>
            </a:r>
            <a:r>
              <a:rPr lang="it-IT" sz="1600" dirty="0">
                <a:latin typeface="Book Antiqua" panose="02040602050305030304" pitchFamily="18" charset="0"/>
              </a:rPr>
              <a:t>aprile 2006, n. 163 è sostituito dal seguente</a:t>
            </a:r>
            <a:r>
              <a:rPr lang="it-IT" sz="1600" dirty="0" smtClean="0">
                <a:latin typeface="Book Antiqua" panose="02040602050305030304" pitchFamily="18" charset="0"/>
              </a:rPr>
              <a:t>:</a:t>
            </a:r>
          </a:p>
          <a:p>
            <a:pPr marL="0" indent="0" algn="just">
              <a:buNone/>
            </a:pPr>
            <a:r>
              <a:rPr lang="it-IT" sz="1600" dirty="0">
                <a:latin typeface="Book Antiqua" panose="02040602050305030304" pitchFamily="18" charset="0"/>
              </a:rPr>
              <a:t/>
            </a:r>
            <a:br>
              <a:rPr lang="it-IT" sz="1600" dirty="0">
                <a:latin typeface="Book Antiqua" panose="02040602050305030304" pitchFamily="18" charset="0"/>
              </a:rPr>
            </a:br>
            <a:r>
              <a:rPr lang="it-IT" sz="1600" dirty="0" smtClean="0">
                <a:latin typeface="Book Antiqua" panose="02040602050305030304" pitchFamily="18" charset="0"/>
              </a:rPr>
              <a:t>«3-bis</a:t>
            </a:r>
            <a:r>
              <a:rPr lang="it-IT" sz="1600" dirty="0">
                <a:latin typeface="Book Antiqua" panose="02040602050305030304" pitchFamily="18" charset="0"/>
              </a:rPr>
              <a:t>. I Comuni </a:t>
            </a:r>
            <a:r>
              <a:rPr lang="it-IT" sz="1600" b="1" dirty="0">
                <a:latin typeface="Book Antiqua" panose="02040602050305030304" pitchFamily="18" charset="0"/>
              </a:rPr>
              <a:t>NON CAPOLUOGO DI PROVINCIA</a:t>
            </a:r>
            <a:r>
              <a:rPr lang="it-IT" sz="1600" dirty="0">
                <a:latin typeface="Book Antiqua" panose="02040602050305030304" pitchFamily="18" charset="0"/>
              </a:rPr>
              <a:t> procedono all'acquisizione di lavori, beni e servizi nell'ambito delle unioni dei comuni di cui all'articolo 32 del decreto legislativo </a:t>
            </a:r>
            <a:r>
              <a:rPr lang="it-IT" sz="1600" strike="sngStrike" dirty="0">
                <a:latin typeface="Book Antiqua" panose="02040602050305030304" pitchFamily="18" charset="0"/>
              </a:rPr>
              <a:t>15</a:t>
            </a:r>
            <a:r>
              <a:rPr lang="it-IT" sz="1600" dirty="0">
                <a:latin typeface="Book Antiqua" panose="02040602050305030304" pitchFamily="18" charset="0"/>
              </a:rPr>
              <a:t> </a:t>
            </a:r>
            <a:r>
              <a:rPr lang="it-IT" sz="1600" dirty="0">
                <a:solidFill>
                  <a:schemeClr val="accent2">
                    <a:lumMod val="50000"/>
                  </a:schemeClr>
                </a:solidFill>
                <a:latin typeface="Book Antiqua" panose="02040602050305030304" pitchFamily="18" charset="0"/>
              </a:rPr>
              <a:t>18</a:t>
            </a:r>
            <a:r>
              <a:rPr lang="it-IT" sz="1600" dirty="0">
                <a:solidFill>
                  <a:srgbClr val="FF0000"/>
                </a:solidFill>
                <a:latin typeface="Book Antiqua" panose="02040602050305030304" pitchFamily="18" charset="0"/>
              </a:rPr>
              <a:t> </a:t>
            </a:r>
            <a:r>
              <a:rPr lang="it-IT" sz="1600" dirty="0">
                <a:latin typeface="Book Antiqua" panose="02040602050305030304" pitchFamily="18" charset="0"/>
              </a:rPr>
              <a:t>agosto 2000, n. 267, ove esistenti, ovvero costituendo un apposito accordo consortile tra i comuni medesimi e avvalendosi dei competenti uffici </a:t>
            </a:r>
            <a:r>
              <a:rPr lang="it-IT" sz="1600" dirty="0">
                <a:solidFill>
                  <a:schemeClr val="accent2">
                    <a:lumMod val="50000"/>
                  </a:schemeClr>
                </a:solidFill>
                <a:latin typeface="Book Antiqua" panose="02040602050305030304" pitchFamily="18" charset="0"/>
              </a:rPr>
              <a:t>anche delle province</a:t>
            </a:r>
            <a:r>
              <a:rPr lang="it-IT" sz="1600" dirty="0">
                <a:latin typeface="Book Antiqua" panose="02040602050305030304" pitchFamily="18" charset="0"/>
              </a:rPr>
              <a:t>, ovvero ricorrendo ad un soggetto aggregatore o alle province, ai sensi della legge 7 aprile 2014, n. </a:t>
            </a:r>
            <a:r>
              <a:rPr lang="it-IT" sz="1600" dirty="0" smtClean="0">
                <a:latin typeface="Book Antiqua" panose="02040602050305030304" pitchFamily="18" charset="0"/>
              </a:rPr>
              <a:t>56</a:t>
            </a:r>
            <a:r>
              <a:rPr lang="it-IT" sz="1600" dirty="0">
                <a:latin typeface="Book Antiqua" panose="02040602050305030304" pitchFamily="18" charset="0"/>
              </a:rPr>
              <a:t>.</a:t>
            </a:r>
            <a:r>
              <a:rPr lang="it-IT" sz="1600" dirty="0" smtClean="0">
                <a:latin typeface="Book Antiqua" panose="02040602050305030304" pitchFamily="18" charset="0"/>
              </a:rPr>
              <a:t> </a:t>
            </a:r>
            <a:r>
              <a:rPr lang="it-IT" sz="1600" dirty="0">
                <a:latin typeface="Book Antiqua" panose="02040602050305030304" pitchFamily="18" charset="0"/>
              </a:rPr>
              <a:t>In alternativa, gli stessi Comuni </a:t>
            </a:r>
            <a:r>
              <a:rPr lang="it-IT" sz="1600" strike="sngStrike" dirty="0">
                <a:latin typeface="Book Antiqua" panose="02040602050305030304" pitchFamily="18" charset="0"/>
              </a:rPr>
              <a:t>possono effettuare i propri acquisti</a:t>
            </a:r>
            <a:r>
              <a:rPr lang="it-IT" sz="1600" dirty="0">
                <a:latin typeface="Book Antiqua" panose="02040602050305030304" pitchFamily="18" charset="0"/>
              </a:rPr>
              <a:t> </a:t>
            </a:r>
            <a:r>
              <a:rPr lang="it-IT" sz="1600" b="1" dirty="0">
                <a:solidFill>
                  <a:schemeClr val="accent2">
                    <a:lumMod val="50000"/>
                  </a:schemeClr>
                </a:solidFill>
                <a:latin typeface="Book Antiqua" panose="02040602050305030304" pitchFamily="18" charset="0"/>
              </a:rPr>
              <a:t>POSSONO ACQUISIRE BENI E SERVIZI</a:t>
            </a:r>
            <a:r>
              <a:rPr lang="it-IT" sz="1600" b="1" dirty="0">
                <a:solidFill>
                  <a:srgbClr val="FF0000"/>
                </a:solidFill>
                <a:latin typeface="Book Antiqua" panose="02040602050305030304" pitchFamily="18" charset="0"/>
              </a:rPr>
              <a:t> </a:t>
            </a:r>
            <a:r>
              <a:rPr lang="it-IT" sz="1600" dirty="0">
                <a:latin typeface="Book Antiqua" panose="02040602050305030304" pitchFamily="18" charset="0"/>
              </a:rPr>
              <a:t>attraverso gli strumenti elettronici di acquisto gestiti da </a:t>
            </a:r>
            <a:r>
              <a:rPr lang="it-IT" sz="1600" dirty="0" err="1">
                <a:latin typeface="Book Antiqua" panose="02040602050305030304" pitchFamily="18" charset="0"/>
              </a:rPr>
              <a:t>Consip</a:t>
            </a:r>
            <a:r>
              <a:rPr lang="it-IT" sz="1600" dirty="0">
                <a:latin typeface="Book Antiqua" panose="02040602050305030304" pitchFamily="18" charset="0"/>
              </a:rPr>
              <a:t> S.p.A</a:t>
            </a:r>
            <a:r>
              <a:rPr lang="it-IT" sz="1600" dirty="0" smtClean="0">
                <a:latin typeface="Book Antiqua" panose="02040602050305030304" pitchFamily="18" charset="0"/>
              </a:rPr>
              <a:t>. o </a:t>
            </a:r>
            <a:r>
              <a:rPr lang="it-IT" sz="1600" dirty="0">
                <a:latin typeface="Book Antiqua" panose="02040602050305030304" pitchFamily="18" charset="0"/>
              </a:rPr>
              <a:t>da altro soggetto aggregatore di riferimento. </a:t>
            </a:r>
            <a:r>
              <a:rPr lang="it-IT" sz="1600" u="sng" dirty="0">
                <a:solidFill>
                  <a:schemeClr val="accent2">
                    <a:lumMod val="50000"/>
                  </a:schemeClr>
                </a:solidFill>
                <a:latin typeface="Book Antiqua" panose="02040602050305030304" pitchFamily="18" charset="0"/>
              </a:rPr>
              <a:t>L’AUTORITÀ PER LA VIGILANZA SUI CONTRATTI PUBBLICI DI LAVORI, SERVIZI E FORNITURE</a:t>
            </a:r>
            <a:r>
              <a:rPr lang="it-IT" sz="1600" dirty="0">
                <a:solidFill>
                  <a:schemeClr val="accent2">
                    <a:lumMod val="50000"/>
                  </a:schemeClr>
                </a:solidFill>
                <a:latin typeface="Book Antiqua" panose="02040602050305030304" pitchFamily="18" charset="0"/>
              </a:rPr>
              <a:t> </a:t>
            </a:r>
            <a:r>
              <a:rPr lang="it-IT" sz="1600" b="1" u="sng" dirty="0">
                <a:solidFill>
                  <a:schemeClr val="accent2">
                    <a:lumMod val="50000"/>
                  </a:schemeClr>
                </a:solidFill>
                <a:latin typeface="Book Antiqua" panose="02040602050305030304" pitchFamily="18" charset="0"/>
              </a:rPr>
              <a:t>NON RILASCIA IL CODICE IDENTIFICATIVO GARA (CIG)</a:t>
            </a:r>
            <a:r>
              <a:rPr lang="it-IT" sz="1600" dirty="0">
                <a:solidFill>
                  <a:schemeClr val="accent2">
                    <a:lumMod val="50000"/>
                  </a:schemeClr>
                </a:solidFill>
                <a:latin typeface="Book Antiqua" panose="02040602050305030304" pitchFamily="18" charset="0"/>
              </a:rPr>
              <a:t> ai comuni non capoluogo di provincia che procedano all’acquisizione di lavori, beni e servizi in violazione degli adempimenti previsti dal presente comma</a:t>
            </a:r>
            <a:r>
              <a:rPr lang="it-IT" sz="1600" dirty="0" smtClean="0">
                <a:latin typeface="Book Antiqua" panose="02040602050305030304" pitchFamily="18" charset="0"/>
              </a:rPr>
              <a:t>.» </a:t>
            </a:r>
            <a:endParaRPr lang="it-IT" sz="1600" dirty="0">
              <a:latin typeface="Book Antiqua" panose="02040602050305030304" pitchFamily="18" charset="0"/>
            </a:endParaRPr>
          </a:p>
          <a:p>
            <a:pPr marL="0" indent="0">
              <a:buNone/>
            </a:pPr>
            <a:endParaRPr lang="it-IT" sz="1200" dirty="0"/>
          </a:p>
        </p:txBody>
      </p:sp>
    </p:spTree>
    <p:extLst>
      <p:ext uri="{BB962C8B-B14F-4D97-AF65-F5344CB8AC3E}">
        <p14:creationId xmlns="" xmlns:p14="http://schemas.microsoft.com/office/powerpoint/2010/main" val="40117852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Autofit/>
          </a:bodyPr>
          <a:lstStyle/>
          <a:p>
            <a:r>
              <a:rPr lang="it-IT" sz="2400" b="1" dirty="0">
                <a:effectLst>
                  <a:outerShdw blurRad="38100" dist="38100" dir="2700000" algn="tl">
                    <a:srgbClr val="000000">
                      <a:alpha val="43137"/>
                    </a:srgbClr>
                  </a:outerShdw>
                </a:effectLst>
                <a:latin typeface="Book Antiqua" panose="02040602050305030304" pitchFamily="18" charset="0"/>
              </a:rPr>
              <a:t>P R I N C I P A L I   N O V I T A’   A R T. 33  C O M </a:t>
            </a:r>
            <a:r>
              <a:rPr lang="it-IT" sz="2400" b="1" dirty="0" err="1">
                <a:effectLst>
                  <a:outerShdw blurRad="38100" dist="38100" dir="2700000" algn="tl">
                    <a:srgbClr val="000000">
                      <a:alpha val="43137"/>
                    </a:srgbClr>
                  </a:outerShdw>
                </a:effectLst>
                <a:latin typeface="Book Antiqua" panose="02040602050305030304" pitchFamily="18" charset="0"/>
              </a:rPr>
              <a:t>M</a:t>
            </a:r>
            <a:r>
              <a:rPr lang="it-IT" sz="2400" b="1" dirty="0">
                <a:effectLst>
                  <a:outerShdw blurRad="38100" dist="38100" dir="2700000" algn="tl">
                    <a:srgbClr val="000000">
                      <a:alpha val="43137"/>
                    </a:srgbClr>
                  </a:outerShdw>
                </a:effectLst>
                <a:latin typeface="Book Antiqua" panose="02040602050305030304" pitchFamily="18" charset="0"/>
              </a:rPr>
              <a:t> A   3 B I S  “P A S </a:t>
            </a:r>
            <a:r>
              <a:rPr lang="it-IT" sz="2400" b="1" dirty="0" err="1">
                <a:effectLst>
                  <a:outerShdw blurRad="38100" dist="38100" dir="2700000" algn="tl">
                    <a:srgbClr val="000000">
                      <a:alpha val="43137"/>
                    </a:srgbClr>
                  </a:outerShdw>
                </a:effectLst>
                <a:latin typeface="Book Antiqua" panose="02040602050305030304" pitchFamily="18" charset="0"/>
              </a:rPr>
              <a:t>S</a:t>
            </a:r>
            <a:r>
              <a:rPr lang="it-IT" sz="2400" b="1" dirty="0">
                <a:effectLst>
                  <a:outerShdw blurRad="38100" dist="38100" dir="2700000" algn="tl">
                    <a:srgbClr val="000000">
                      <a:alpha val="43137"/>
                    </a:srgbClr>
                  </a:outerShdw>
                </a:effectLst>
                <a:latin typeface="Book Antiqua" panose="02040602050305030304" pitchFamily="18" charset="0"/>
              </a:rPr>
              <a:t> A T O”   A L   S E N A T O</a:t>
            </a:r>
            <a:r>
              <a:rPr lang="it-IT" sz="2400" dirty="0">
                <a:effectLst>
                  <a:outerShdw blurRad="38100" dist="38100" dir="2700000" algn="tl">
                    <a:srgbClr val="000000">
                      <a:alpha val="43137"/>
                    </a:srgbClr>
                  </a:outerShdw>
                </a:effectLst>
                <a:latin typeface="Book Antiqua" panose="02040602050305030304" pitchFamily="18" charset="0"/>
              </a:rPr>
              <a:t/>
            </a:r>
            <a:br>
              <a:rPr lang="it-IT" sz="2400" dirty="0">
                <a:effectLst>
                  <a:outerShdw blurRad="38100" dist="38100" dir="2700000" algn="tl">
                    <a:srgbClr val="000000">
                      <a:alpha val="43137"/>
                    </a:srgbClr>
                  </a:outerShdw>
                </a:effectLst>
                <a:latin typeface="Book Antiqua" panose="02040602050305030304" pitchFamily="18" charset="0"/>
              </a:rPr>
            </a:br>
            <a:endParaRPr lang="it-IT" sz="2400" dirty="0">
              <a:effectLst>
                <a:outerShdw blurRad="38100" dist="38100" dir="2700000" algn="tl">
                  <a:srgbClr val="000000">
                    <a:alpha val="43137"/>
                  </a:srgbClr>
                </a:outerShdw>
              </a:effectLst>
              <a:latin typeface="Book Antiqua" panose="02040602050305030304" pitchFamily="18" charset="0"/>
            </a:endParaRPr>
          </a:p>
        </p:txBody>
      </p:sp>
      <p:sp>
        <p:nvSpPr>
          <p:cNvPr id="3" name="Segnaposto contenuto 2"/>
          <p:cNvSpPr>
            <a:spLocks noGrp="1"/>
          </p:cNvSpPr>
          <p:nvPr>
            <p:ph idx="1"/>
          </p:nvPr>
        </p:nvSpPr>
        <p:spPr>
          <a:xfrm>
            <a:off x="457200" y="1600200"/>
            <a:ext cx="8229600" cy="4781128"/>
          </a:xfrm>
        </p:spPr>
        <p:style>
          <a:lnRef idx="1">
            <a:schemeClr val="dk1"/>
          </a:lnRef>
          <a:fillRef idx="2">
            <a:schemeClr val="dk1"/>
          </a:fillRef>
          <a:effectRef idx="1">
            <a:schemeClr val="dk1"/>
          </a:effectRef>
          <a:fontRef idx="minor">
            <a:schemeClr val="dk1"/>
          </a:fontRef>
        </p:style>
        <p:txBody>
          <a:bodyPr>
            <a:noAutofit/>
          </a:bodyPr>
          <a:lstStyle/>
          <a:p>
            <a:pPr lvl="0" algn="just">
              <a:buFont typeface="Wingdings" panose="05000000000000000000" pitchFamily="2" charset="2"/>
              <a:buChar char="q"/>
            </a:pPr>
            <a:r>
              <a:rPr lang="it-IT" sz="1200" dirty="0">
                <a:latin typeface="Book Antiqua" panose="02040602050305030304" pitchFamily="18" charset="0"/>
              </a:rPr>
              <a:t>LA NORMA NON RIGUARDA PIU’ SOLO I COMUNI INFERIORI AI 5.000 ABITANTI </a:t>
            </a:r>
            <a:r>
              <a:rPr lang="it-IT" sz="1200" b="1" dirty="0">
                <a:latin typeface="Book Antiqua" panose="02040602050305030304" pitchFamily="18" charset="0"/>
              </a:rPr>
              <a:t>MA </a:t>
            </a:r>
            <a:r>
              <a:rPr lang="it-IT" sz="1200" b="1" u="sng" dirty="0">
                <a:latin typeface="Book Antiqua" panose="02040602050305030304" pitchFamily="18" charset="0"/>
              </a:rPr>
              <a:t>TUTTI I COMUNI</a:t>
            </a:r>
            <a:r>
              <a:rPr lang="it-IT" sz="1200" dirty="0">
                <a:latin typeface="Book Antiqua" panose="02040602050305030304" pitchFamily="18" charset="0"/>
              </a:rPr>
              <a:t> - </a:t>
            </a:r>
            <a:r>
              <a:rPr lang="it-IT" sz="1200" u="sng" dirty="0">
                <a:latin typeface="Book Antiqua" panose="02040602050305030304" pitchFamily="18" charset="0"/>
              </a:rPr>
              <a:t>FATTO SALVO I COMUNI CAPOLUOGO DI PROVINCIA</a:t>
            </a:r>
            <a:r>
              <a:rPr lang="it-IT" sz="1200" b="1" dirty="0">
                <a:latin typeface="Book Antiqua" panose="02040602050305030304" pitchFamily="18" charset="0"/>
              </a:rPr>
              <a:t>;</a:t>
            </a:r>
            <a:endParaRPr lang="it-IT" sz="1200" dirty="0">
              <a:latin typeface="Book Antiqua" panose="02040602050305030304" pitchFamily="18" charset="0"/>
            </a:endParaRPr>
          </a:p>
          <a:p>
            <a:pPr algn="just">
              <a:buFont typeface="Wingdings" panose="05000000000000000000" pitchFamily="2" charset="2"/>
              <a:buChar char="q"/>
            </a:pPr>
            <a:endParaRPr lang="it-IT" sz="1200" dirty="0">
              <a:latin typeface="Book Antiqua" panose="02040602050305030304" pitchFamily="18" charset="0"/>
            </a:endParaRPr>
          </a:p>
          <a:p>
            <a:pPr lvl="0" algn="just">
              <a:buFont typeface="Wingdings" panose="05000000000000000000" pitchFamily="2" charset="2"/>
              <a:buChar char="q"/>
            </a:pPr>
            <a:r>
              <a:rPr lang="it-IT" sz="1200" b="1" u="sng" dirty="0">
                <a:latin typeface="Book Antiqua" panose="02040602050305030304" pitchFamily="18" charset="0"/>
              </a:rPr>
              <a:t>ELIMINATO L’OBBLIGO DI RICORRERE AD UN’UNICA CENTRALE DI COMMITTENZA</a:t>
            </a:r>
            <a:r>
              <a:rPr lang="it-IT" sz="1200" dirty="0">
                <a:latin typeface="Book Antiqua" panose="02040602050305030304" pitchFamily="18" charset="0"/>
              </a:rPr>
              <a:t>;</a:t>
            </a:r>
          </a:p>
          <a:p>
            <a:pPr marL="0" indent="0" algn="just">
              <a:buNone/>
            </a:pPr>
            <a:r>
              <a:rPr lang="it-IT" sz="1200" dirty="0">
                <a:latin typeface="Book Antiqua" panose="02040602050305030304" pitchFamily="18" charset="0"/>
              </a:rPr>
              <a:t> </a:t>
            </a:r>
          </a:p>
          <a:p>
            <a:pPr lvl="0" algn="just">
              <a:buFont typeface="Wingdings" panose="05000000000000000000" pitchFamily="2" charset="2"/>
              <a:buChar char="q"/>
            </a:pPr>
            <a:r>
              <a:rPr lang="it-IT" sz="1200" b="1" dirty="0">
                <a:latin typeface="Book Antiqua" panose="02040602050305030304" pitchFamily="18" charset="0"/>
              </a:rPr>
              <a:t>OBBLIGO</a:t>
            </a:r>
            <a:r>
              <a:rPr lang="it-IT" sz="1200" dirty="0">
                <a:latin typeface="Book Antiqua" panose="02040602050305030304" pitchFamily="18" charset="0"/>
              </a:rPr>
              <a:t> DI RICORRERE PER </a:t>
            </a:r>
            <a:r>
              <a:rPr lang="it-IT" sz="1200" u="sng" dirty="0">
                <a:latin typeface="Book Antiqua" panose="02040602050305030304" pitchFamily="18" charset="0"/>
              </a:rPr>
              <a:t>ACQUISIZIONE DI LAVORI, SERVIZI E FORNITURE</a:t>
            </a:r>
            <a:r>
              <a:rPr lang="it-IT" sz="1200" dirty="0">
                <a:latin typeface="Book Antiqua" panose="02040602050305030304" pitchFamily="18" charset="0"/>
              </a:rPr>
              <a:t> A:</a:t>
            </a:r>
          </a:p>
          <a:p>
            <a:pPr lvl="1" algn="just">
              <a:buFont typeface="Wingdings" panose="05000000000000000000" pitchFamily="2" charset="2"/>
              <a:buChar char="ü"/>
            </a:pPr>
            <a:r>
              <a:rPr lang="it-IT" sz="1200" dirty="0">
                <a:latin typeface="Book Antiqua" panose="02040602050305030304" pitchFamily="18" charset="0"/>
              </a:rPr>
              <a:t>UNIONE DI COMUNI EX ART. 32 TUEL (GIA’ PREVISTO);</a:t>
            </a:r>
          </a:p>
          <a:p>
            <a:pPr lvl="1" algn="just">
              <a:buFont typeface="Wingdings" panose="05000000000000000000" pitchFamily="2" charset="2"/>
              <a:buChar char="ü"/>
            </a:pPr>
            <a:r>
              <a:rPr lang="it-IT" sz="1200" dirty="0">
                <a:latin typeface="Book Antiqua" panose="02040602050305030304" pitchFamily="18" charset="0"/>
              </a:rPr>
              <a:t>APPOSITO ACCORDO CONSORTILE (GIA’ PREVISTO) ED AVVALENDOSI DEI COMPETENTI UFFICI </a:t>
            </a:r>
            <a:r>
              <a:rPr lang="it-IT" sz="1200" b="1" dirty="0">
                <a:solidFill>
                  <a:schemeClr val="accent2">
                    <a:lumMod val="50000"/>
                  </a:schemeClr>
                </a:solidFill>
                <a:latin typeface="Book Antiqua" panose="02040602050305030304" pitchFamily="18" charset="0"/>
              </a:rPr>
              <a:t>ANCHE DELLE PROVINCE</a:t>
            </a:r>
            <a:r>
              <a:rPr lang="it-IT" sz="1200" dirty="0">
                <a:latin typeface="Book Antiqua" panose="02040602050305030304" pitchFamily="18" charset="0"/>
              </a:rPr>
              <a:t>;</a:t>
            </a:r>
          </a:p>
          <a:p>
            <a:pPr lvl="1" algn="just">
              <a:buFont typeface="Wingdings" panose="05000000000000000000" pitchFamily="2" charset="2"/>
              <a:buChar char="ü"/>
            </a:pPr>
            <a:r>
              <a:rPr lang="it-IT" sz="1200" dirty="0">
                <a:latin typeface="Book Antiqua" panose="02040602050305030304" pitchFamily="18" charset="0"/>
              </a:rPr>
              <a:t>RICORSO AD UN </a:t>
            </a:r>
            <a:r>
              <a:rPr lang="it-IT" sz="1200" b="1" dirty="0">
                <a:latin typeface="Book Antiqua" panose="02040602050305030304" pitchFamily="18" charset="0"/>
              </a:rPr>
              <a:t>SOGGETTO AGGREGATORE</a:t>
            </a:r>
            <a:r>
              <a:rPr lang="it-IT" sz="1200" dirty="0">
                <a:latin typeface="Book Antiqua" panose="02040602050305030304" pitchFamily="18" charset="0"/>
              </a:rPr>
              <a:t>;</a:t>
            </a:r>
          </a:p>
          <a:p>
            <a:pPr lvl="1" algn="just">
              <a:buFont typeface="Wingdings" panose="05000000000000000000" pitchFamily="2" charset="2"/>
              <a:buChar char="ü"/>
            </a:pPr>
            <a:r>
              <a:rPr lang="it-IT" sz="1200" dirty="0">
                <a:latin typeface="Book Antiqua" panose="02040602050305030304" pitchFamily="18" charset="0"/>
              </a:rPr>
              <a:t>RICORSO ALLA </a:t>
            </a:r>
            <a:r>
              <a:rPr lang="it-IT" sz="1200" b="1" dirty="0">
                <a:latin typeface="Book Antiqua" panose="02040602050305030304" pitchFamily="18" charset="0"/>
              </a:rPr>
              <a:t>PROVINCIA</a:t>
            </a:r>
            <a:r>
              <a:rPr lang="it-IT" sz="1200" dirty="0">
                <a:latin typeface="Book Antiqua" panose="02040602050305030304" pitchFamily="18" charset="0"/>
              </a:rPr>
              <a:t> AI SENSI DELLA LEGGE N. 56/2014;</a:t>
            </a:r>
          </a:p>
          <a:p>
            <a:pPr marL="0" indent="0" algn="just">
              <a:buNone/>
            </a:pPr>
            <a:endParaRPr lang="it-IT" sz="1200" dirty="0">
              <a:latin typeface="Book Antiqua" panose="02040602050305030304" pitchFamily="18" charset="0"/>
            </a:endParaRPr>
          </a:p>
          <a:p>
            <a:pPr lvl="0" algn="just">
              <a:buFont typeface="Wingdings" panose="05000000000000000000" pitchFamily="2" charset="2"/>
              <a:buChar char="q"/>
            </a:pPr>
            <a:r>
              <a:rPr lang="it-IT" sz="1200" b="1" dirty="0">
                <a:latin typeface="Book Antiqua" panose="02040602050305030304" pitchFamily="18" charset="0"/>
              </a:rPr>
              <a:t>ELIMINATA LA DEROGA</a:t>
            </a:r>
            <a:r>
              <a:rPr lang="it-IT" sz="1200" dirty="0">
                <a:latin typeface="Book Antiqua" panose="02040602050305030304" pitchFamily="18" charset="0"/>
              </a:rPr>
              <a:t> ALLA SUA APPLICAZIONE PER I CASI DI </a:t>
            </a:r>
            <a:r>
              <a:rPr lang="it-IT" sz="1200" u="sng" dirty="0">
                <a:latin typeface="Book Antiqua" panose="02040602050305030304" pitchFamily="18" charset="0"/>
              </a:rPr>
              <a:t>AMMINISTRAZIONE DIRETTA ED AFFIDAMENTO </a:t>
            </a:r>
            <a:r>
              <a:rPr lang="it-IT" sz="1200" u="sng" dirty="0" smtClean="0">
                <a:latin typeface="Book Antiqua" panose="02040602050305030304" pitchFamily="18" charset="0"/>
              </a:rPr>
              <a:t>DIRETTO,</a:t>
            </a:r>
            <a:r>
              <a:rPr lang="it-IT" sz="1200" dirty="0" smtClean="0">
                <a:latin typeface="Book Antiqua" panose="02040602050305030304" pitchFamily="18" charset="0"/>
              </a:rPr>
              <a:t> </a:t>
            </a:r>
            <a:r>
              <a:rPr lang="it-IT" sz="1200" dirty="0">
                <a:latin typeface="Book Antiqua" panose="02040602050305030304" pitchFamily="18" charset="0"/>
              </a:rPr>
              <a:t>MA ABBIANO VISTO CHE LA </a:t>
            </a:r>
            <a:r>
              <a:rPr lang="it-IT" sz="1200" b="1" u="sng" dirty="0">
                <a:latin typeface="Book Antiqua" panose="02040602050305030304" pitchFamily="18" charset="0"/>
              </a:rPr>
              <a:t>GIURISPRUDENZA CONTABILE RITIENE CHE SIA ANCORA POSSIBILE.</a:t>
            </a:r>
            <a:endParaRPr lang="it-IT" sz="1200" dirty="0">
              <a:latin typeface="Book Antiqua" panose="02040602050305030304" pitchFamily="18" charset="0"/>
            </a:endParaRPr>
          </a:p>
          <a:p>
            <a:pPr marL="0" indent="0" algn="just">
              <a:buNone/>
            </a:pPr>
            <a:endParaRPr lang="it-IT" sz="1200" dirty="0">
              <a:latin typeface="Book Antiqua" panose="02040602050305030304" pitchFamily="18" charset="0"/>
            </a:endParaRPr>
          </a:p>
          <a:p>
            <a:pPr lvl="0" algn="just">
              <a:buFont typeface="Wingdings" panose="05000000000000000000" pitchFamily="2" charset="2"/>
              <a:buChar char="q"/>
            </a:pPr>
            <a:r>
              <a:rPr lang="it-IT" sz="1200" dirty="0">
                <a:latin typeface="Book Antiqua" panose="02040602050305030304" pitchFamily="18" charset="0"/>
              </a:rPr>
              <a:t>E’ ANCORA </a:t>
            </a:r>
            <a:r>
              <a:rPr lang="it-IT" sz="1200" b="1" dirty="0">
                <a:latin typeface="Book Antiqua" panose="02040602050305030304" pitchFamily="18" charset="0"/>
              </a:rPr>
              <a:t>CONSENTITA L’ALTERNATIVA</a:t>
            </a:r>
            <a:r>
              <a:rPr lang="it-IT" sz="1200" dirty="0">
                <a:latin typeface="Book Antiqua" panose="02040602050305030304" pitchFamily="18" charset="0"/>
              </a:rPr>
              <a:t> DI EVITARE IL RICORSO AI SOGGETTI </a:t>
            </a:r>
            <a:r>
              <a:rPr lang="it-IT" sz="1200" dirty="0" smtClean="0">
                <a:latin typeface="Book Antiqua" panose="02040602050305030304" pitchFamily="18" charset="0"/>
              </a:rPr>
              <a:t>SOPRA INDICATI ED </a:t>
            </a:r>
            <a:r>
              <a:rPr lang="it-IT" sz="1200" dirty="0">
                <a:latin typeface="Book Antiqua" panose="02040602050305030304" pitchFamily="18" charset="0"/>
              </a:rPr>
              <a:t>OPERARE QUALE SINGOLO COMUNE RICORRENDO AL ME.P.A. O AGLI ALTRI STRUMENTI ELETTRONICI DI ACQUISTO PREVISTI DA ALTRO SOGGETTO AGGREGATORE </a:t>
            </a:r>
            <a:r>
              <a:rPr lang="it-IT" sz="1200" b="1" u="sng" dirty="0">
                <a:solidFill>
                  <a:schemeClr val="accent2">
                    <a:lumMod val="50000"/>
                  </a:schemeClr>
                </a:solidFill>
                <a:latin typeface="Book Antiqua" panose="02040602050305030304" pitchFamily="18" charset="0"/>
              </a:rPr>
              <a:t>SOLO PER SERVIZI E FORNITURE (NON PER I LAVORI )</a:t>
            </a:r>
            <a:r>
              <a:rPr lang="it-IT" sz="1200" b="1" dirty="0">
                <a:latin typeface="Book Antiqua" panose="02040602050305030304" pitchFamily="18" charset="0"/>
              </a:rPr>
              <a:t>;</a:t>
            </a:r>
            <a:endParaRPr lang="it-IT" sz="1200" dirty="0">
              <a:latin typeface="Book Antiqua" panose="02040602050305030304" pitchFamily="18" charset="0"/>
            </a:endParaRPr>
          </a:p>
          <a:p>
            <a:pPr marL="0" indent="0" algn="just">
              <a:buNone/>
            </a:pPr>
            <a:r>
              <a:rPr lang="it-IT" sz="1200" b="1" dirty="0">
                <a:latin typeface="Book Antiqua" panose="02040602050305030304" pitchFamily="18" charset="0"/>
              </a:rPr>
              <a:t> </a:t>
            </a:r>
            <a:endParaRPr lang="it-IT" sz="1200" dirty="0">
              <a:solidFill>
                <a:schemeClr val="accent2">
                  <a:lumMod val="50000"/>
                </a:schemeClr>
              </a:solidFill>
              <a:latin typeface="Book Antiqua" panose="02040602050305030304" pitchFamily="18" charset="0"/>
            </a:endParaRPr>
          </a:p>
          <a:p>
            <a:pPr lvl="0" algn="just">
              <a:buFont typeface="Wingdings" panose="05000000000000000000" pitchFamily="2" charset="2"/>
              <a:buChar char="q"/>
            </a:pPr>
            <a:r>
              <a:rPr lang="it-IT" sz="1200" dirty="0">
                <a:solidFill>
                  <a:schemeClr val="accent2">
                    <a:lumMod val="50000"/>
                  </a:schemeClr>
                </a:solidFill>
                <a:latin typeface="Book Antiqua" panose="02040602050305030304" pitchFamily="18" charset="0"/>
              </a:rPr>
              <a:t>L’AVCP NON RILASCERA’ PIU’ IL</a:t>
            </a:r>
            <a:r>
              <a:rPr lang="it-IT" sz="1200" b="1" dirty="0">
                <a:solidFill>
                  <a:schemeClr val="accent2">
                    <a:lumMod val="50000"/>
                  </a:schemeClr>
                </a:solidFill>
                <a:latin typeface="Book Antiqua" panose="02040602050305030304" pitchFamily="18" charset="0"/>
              </a:rPr>
              <a:t> CIG </a:t>
            </a:r>
            <a:r>
              <a:rPr lang="it-IT" sz="1200" dirty="0">
                <a:solidFill>
                  <a:schemeClr val="accent2">
                    <a:lumMod val="50000"/>
                  </a:schemeClr>
                </a:solidFill>
                <a:latin typeface="Book Antiqua" panose="02040602050305030304" pitchFamily="18" charset="0"/>
              </a:rPr>
              <a:t>PER </a:t>
            </a:r>
            <a:r>
              <a:rPr lang="it-IT" sz="1200" b="1" u="sng" dirty="0">
                <a:solidFill>
                  <a:schemeClr val="accent2">
                    <a:lumMod val="50000"/>
                  </a:schemeClr>
                </a:solidFill>
                <a:latin typeface="Book Antiqua" panose="02040602050305030304" pitchFamily="18" charset="0"/>
              </a:rPr>
              <a:t>GARE NON CONFORMI</a:t>
            </a:r>
            <a:r>
              <a:rPr lang="it-IT" sz="1200" b="1" dirty="0">
                <a:solidFill>
                  <a:schemeClr val="accent2">
                    <a:lumMod val="50000"/>
                  </a:schemeClr>
                </a:solidFill>
                <a:latin typeface="Book Antiqua" panose="02040602050305030304" pitchFamily="18" charset="0"/>
              </a:rPr>
              <a:t> </a:t>
            </a:r>
            <a:r>
              <a:rPr lang="it-IT" sz="1200" dirty="0">
                <a:solidFill>
                  <a:schemeClr val="accent2">
                    <a:lumMod val="50000"/>
                  </a:schemeClr>
                </a:solidFill>
                <a:latin typeface="Book Antiqua" panose="02040602050305030304" pitchFamily="18" charset="0"/>
              </a:rPr>
              <a:t>ALLA LETTERA DEL COMMA 3 BIS</a:t>
            </a:r>
            <a:r>
              <a:rPr lang="it-IT" sz="1200" dirty="0">
                <a:solidFill>
                  <a:srgbClr val="FF0000"/>
                </a:solidFill>
                <a:latin typeface="Book Antiqua" panose="02040602050305030304" pitchFamily="18" charset="0"/>
              </a:rPr>
              <a:t>.</a:t>
            </a:r>
          </a:p>
          <a:p>
            <a:pPr marL="228600" indent="-228600" algn="just">
              <a:buFont typeface="+mj-lt"/>
              <a:buAutoNum type="arabicPeriod"/>
            </a:pPr>
            <a:endParaRPr lang="it-IT" sz="1200" dirty="0">
              <a:latin typeface="Book Antiqua" panose="02040602050305030304" pitchFamily="18" charset="0"/>
            </a:endParaRPr>
          </a:p>
        </p:txBody>
      </p:sp>
    </p:spTree>
    <p:extLst>
      <p:ext uri="{BB962C8B-B14F-4D97-AF65-F5344CB8AC3E}">
        <p14:creationId xmlns="" xmlns:p14="http://schemas.microsoft.com/office/powerpoint/2010/main" val="34819128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rmAutofit/>
          </a:bodyPr>
          <a:lstStyle/>
          <a:p>
            <a:r>
              <a:rPr lang="it-IT" sz="2000" dirty="0" smtClean="0">
                <a:effectLst>
                  <a:outerShdw blurRad="38100" dist="38100" dir="2700000" algn="tl">
                    <a:srgbClr val="000000">
                      <a:alpha val="43137"/>
                    </a:srgbClr>
                  </a:outerShdw>
                </a:effectLst>
                <a:latin typeface="Book Antiqua" pitchFamily="18" charset="0"/>
              </a:rPr>
              <a:t>PROPOSTE EMENDAMENTI ANCI</a:t>
            </a:r>
            <a:endParaRPr lang="it-IT" sz="2000" dirty="0">
              <a:effectLst>
                <a:outerShdw blurRad="38100" dist="38100" dir="2700000" algn="tl">
                  <a:srgbClr val="000000">
                    <a:alpha val="43137"/>
                  </a:srgbClr>
                </a:outerShdw>
              </a:effectLst>
              <a:latin typeface="Book Antiqua" pitchFamily="18" charset="0"/>
            </a:endParaRPr>
          </a:p>
        </p:txBody>
      </p:sp>
      <p:sp>
        <p:nvSpPr>
          <p:cNvPr id="3" name="Segnaposto contenuto 2"/>
          <p:cNvSpPr>
            <a:spLocks noGrp="1"/>
          </p:cNvSpPr>
          <p:nvPr>
            <p:ph idx="1"/>
          </p:nvPr>
        </p:nvSpPr>
        <p:spPr>
          <a:xfrm>
            <a:off x="457200" y="1600200"/>
            <a:ext cx="8229600" cy="4709120"/>
          </a:xfrm>
        </p:spPr>
        <p:style>
          <a:lnRef idx="1">
            <a:schemeClr val="dk1"/>
          </a:lnRef>
          <a:fillRef idx="2">
            <a:schemeClr val="dk1"/>
          </a:fillRef>
          <a:effectRef idx="1">
            <a:schemeClr val="dk1"/>
          </a:effectRef>
          <a:fontRef idx="minor">
            <a:schemeClr val="dk1"/>
          </a:fontRef>
        </p:style>
        <p:txBody>
          <a:bodyPr>
            <a:normAutofit fontScale="85000" lnSpcReduction="20000"/>
          </a:bodyPr>
          <a:lstStyle/>
          <a:p>
            <a:pPr algn="ctr">
              <a:buNone/>
            </a:pPr>
            <a:r>
              <a:rPr lang="it-IT" sz="1050" b="1" dirty="0" smtClean="0">
                <a:latin typeface="Book Antiqua" pitchFamily="18" charset="0"/>
              </a:rPr>
              <a:t>Art. 9 </a:t>
            </a:r>
          </a:p>
          <a:p>
            <a:pPr algn="ctr">
              <a:buNone/>
            </a:pPr>
            <a:r>
              <a:rPr lang="it-IT" sz="1050" b="1" dirty="0" smtClean="0">
                <a:latin typeface="Book Antiqua" pitchFamily="18" charset="0"/>
              </a:rPr>
              <a:t>(ACQUISIZIONE </a:t>
            </a:r>
            <a:r>
              <a:rPr lang="it-IT" sz="1050" b="1" dirty="0" err="1" smtClean="0">
                <a:latin typeface="Book Antiqua" pitchFamily="18" charset="0"/>
              </a:rPr>
              <a:t>DI</a:t>
            </a:r>
            <a:r>
              <a:rPr lang="it-IT" sz="1050" b="1" dirty="0" smtClean="0">
                <a:latin typeface="Book Antiqua" pitchFamily="18" charset="0"/>
              </a:rPr>
              <a:t> BENI E SERVIZI ATTRAVERSO SOGGETTI AGGREGATORI </a:t>
            </a:r>
          </a:p>
          <a:p>
            <a:pPr algn="ctr">
              <a:buNone/>
            </a:pPr>
            <a:r>
              <a:rPr lang="it-IT" sz="1050" b="1" dirty="0" smtClean="0">
                <a:latin typeface="Book Antiqua" pitchFamily="18" charset="0"/>
              </a:rPr>
              <a:t>E PREZZI </a:t>
            </a:r>
            <a:r>
              <a:rPr lang="it-IT" sz="1050" b="1" dirty="0" err="1" smtClean="0">
                <a:latin typeface="Book Antiqua" pitchFamily="18" charset="0"/>
              </a:rPr>
              <a:t>DI</a:t>
            </a:r>
            <a:r>
              <a:rPr lang="it-IT" sz="1050" b="1" dirty="0" smtClean="0">
                <a:latin typeface="Book Antiqua" pitchFamily="18" charset="0"/>
              </a:rPr>
              <a:t> RIFERIMENTO) </a:t>
            </a:r>
          </a:p>
          <a:p>
            <a:pPr algn="ctr">
              <a:buNone/>
            </a:pPr>
            <a:endParaRPr lang="it-IT" sz="1050" b="1" dirty="0" smtClean="0">
              <a:latin typeface="Book Antiqua" pitchFamily="18" charset="0"/>
            </a:endParaRPr>
          </a:p>
          <a:p>
            <a:pPr algn="ctr">
              <a:buNone/>
            </a:pPr>
            <a:endParaRPr lang="it-IT" sz="1050" b="1" dirty="0" smtClean="0">
              <a:latin typeface="Book Antiqua" pitchFamily="18" charset="0"/>
            </a:endParaRPr>
          </a:p>
          <a:p>
            <a:pPr algn="just">
              <a:buNone/>
            </a:pPr>
            <a:r>
              <a:rPr lang="it-IT" sz="1400" dirty="0" smtClean="0">
                <a:latin typeface="Book Antiqua" pitchFamily="18" charset="0"/>
              </a:rPr>
              <a:t>Al comma 4 dopo le parole: “ 3-bis” è inserita la seguente frase: “</a:t>
            </a:r>
            <a:r>
              <a:rPr lang="it-IT" sz="1400" b="1" u="sng" dirty="0" smtClean="0">
                <a:latin typeface="Book Antiqua" pitchFamily="18" charset="0"/>
              </a:rPr>
              <a:t>A DECORRERE DAL 01.01.2015</a:t>
            </a:r>
            <a:r>
              <a:rPr lang="it-IT" sz="1400" dirty="0" smtClean="0">
                <a:latin typeface="Book Antiqua" pitchFamily="18" charset="0"/>
              </a:rPr>
              <a:t>” </a:t>
            </a:r>
          </a:p>
          <a:p>
            <a:pPr algn="just">
              <a:buNone/>
            </a:pPr>
            <a:r>
              <a:rPr lang="it-IT" sz="1400" dirty="0" smtClean="0">
                <a:latin typeface="Book Antiqua" pitchFamily="18" charset="0"/>
              </a:rPr>
              <a:t>Al comma 4, alla fine, dopo le parole: “ soggetto aggregatore di riferimento” è aggiunta la seguente frase: “</a:t>
            </a:r>
            <a:r>
              <a:rPr lang="it-IT" sz="1400" b="1" u="sng" dirty="0" smtClean="0">
                <a:latin typeface="Book Antiqua" pitchFamily="18" charset="0"/>
              </a:rPr>
              <a:t>I LAVORI OGGETTO DEL DISPOSTO DEL PRESENTE COMMA SONO QUELLI </a:t>
            </a:r>
            <a:r>
              <a:rPr lang="it-IT" sz="1400" b="1" u="sng" dirty="0" err="1" smtClean="0">
                <a:latin typeface="Book Antiqua" pitchFamily="18" charset="0"/>
              </a:rPr>
              <a:t>DI</a:t>
            </a:r>
            <a:r>
              <a:rPr lang="it-IT" sz="1400" b="1" u="sng" dirty="0" smtClean="0">
                <a:latin typeface="Book Antiqua" pitchFamily="18" charset="0"/>
              </a:rPr>
              <a:t> IMPORTO PARI O SUPERIORE A QUARANTAMILA EURO</a:t>
            </a:r>
            <a:r>
              <a:rPr lang="it-IT" sz="1400" dirty="0" smtClean="0">
                <a:latin typeface="Book Antiqua" pitchFamily="18" charset="0"/>
              </a:rPr>
              <a:t>. FERMI RESTANDO GLI OBBLIGHI </a:t>
            </a:r>
            <a:r>
              <a:rPr lang="it-IT" sz="1400" dirty="0" err="1" smtClean="0">
                <a:latin typeface="Book Antiqua" pitchFamily="18" charset="0"/>
              </a:rPr>
              <a:t>DI</a:t>
            </a:r>
            <a:r>
              <a:rPr lang="it-IT" sz="1400" dirty="0" smtClean="0">
                <a:latin typeface="Book Antiqua" pitchFamily="18" charset="0"/>
              </a:rPr>
              <a:t> ACQUISTO TRAMITE CONSIP, MEPA E CENTRALI </a:t>
            </a:r>
            <a:r>
              <a:rPr lang="it-IT" sz="1400" dirty="0" err="1" smtClean="0">
                <a:latin typeface="Book Antiqua" pitchFamily="18" charset="0"/>
              </a:rPr>
              <a:t>DI</a:t>
            </a:r>
            <a:r>
              <a:rPr lang="it-IT" sz="1400" dirty="0" smtClean="0">
                <a:latin typeface="Book Antiqua" pitchFamily="18" charset="0"/>
              </a:rPr>
              <a:t> ACQUISTO REGIONALI </a:t>
            </a:r>
            <a:r>
              <a:rPr lang="it-IT" sz="1400" b="1" u="sng" dirty="0" smtClean="0">
                <a:latin typeface="Book Antiqua" pitchFamily="18" charset="0"/>
              </a:rPr>
              <a:t>LE FORNITURE E I SERVIZI OGGETTO DEL DISPOSTO DEL PRESENTE COMMA SONO QUELLI </a:t>
            </a:r>
            <a:r>
              <a:rPr lang="it-IT" sz="1400" b="1" u="sng" dirty="0" err="1" smtClean="0">
                <a:latin typeface="Book Antiqua" pitchFamily="18" charset="0"/>
              </a:rPr>
              <a:t>DI</a:t>
            </a:r>
            <a:r>
              <a:rPr lang="it-IT" sz="1400" b="1" u="sng" dirty="0" smtClean="0">
                <a:latin typeface="Book Antiqua" pitchFamily="18" charset="0"/>
              </a:rPr>
              <a:t> IMPORTO PARI O SUPERIORE A QUARANTAMILA EURO</a:t>
            </a:r>
            <a:r>
              <a:rPr lang="it-IT" sz="1400" dirty="0" smtClean="0">
                <a:latin typeface="Book Antiqua" pitchFamily="18" charset="0"/>
              </a:rPr>
              <a:t>. </a:t>
            </a:r>
            <a:r>
              <a:rPr lang="it-IT" sz="1400" b="1" dirty="0" smtClean="0">
                <a:latin typeface="Book Antiqua" pitchFamily="18" charset="0"/>
              </a:rPr>
              <a:t>SONO FATTE SALVE LE MODALITÀ </a:t>
            </a:r>
            <a:r>
              <a:rPr lang="it-IT" sz="1400" b="1" dirty="0" err="1" smtClean="0">
                <a:latin typeface="Book Antiqua" pitchFamily="18" charset="0"/>
              </a:rPr>
              <a:t>DI</a:t>
            </a:r>
            <a:r>
              <a:rPr lang="it-IT" sz="1400" b="1" dirty="0" smtClean="0">
                <a:latin typeface="Book Antiqua" pitchFamily="18" charset="0"/>
              </a:rPr>
              <a:t> ACQUISTO MEDIANTE FONDI ECONOMALI PER ACQUISTI </a:t>
            </a:r>
            <a:r>
              <a:rPr lang="it-IT" sz="1400" b="1" dirty="0" err="1" smtClean="0">
                <a:latin typeface="Book Antiqua" pitchFamily="18" charset="0"/>
              </a:rPr>
              <a:t>DI</a:t>
            </a:r>
            <a:r>
              <a:rPr lang="it-IT" sz="1400" b="1" dirty="0" smtClean="0">
                <a:latin typeface="Book Antiqua" pitchFamily="18" charset="0"/>
              </a:rPr>
              <a:t> PICCOLA ENTITÀ E COMUNQUE NON SUPERIORI A MILLE EURO</a:t>
            </a:r>
            <a:r>
              <a:rPr lang="it-IT" sz="1400" dirty="0" smtClean="0">
                <a:latin typeface="Book Antiqua" pitchFamily="18" charset="0"/>
              </a:rPr>
              <a:t>.” </a:t>
            </a:r>
          </a:p>
          <a:p>
            <a:pPr>
              <a:buNone/>
            </a:pPr>
            <a:endParaRPr lang="it-IT" sz="1050" b="1" dirty="0" smtClean="0">
              <a:latin typeface="Book Antiqua" pitchFamily="18" charset="0"/>
            </a:endParaRPr>
          </a:p>
          <a:p>
            <a:pPr>
              <a:buNone/>
            </a:pPr>
            <a:endParaRPr lang="it-IT" sz="1050" b="1" dirty="0" smtClean="0">
              <a:latin typeface="Book Antiqua" pitchFamily="18" charset="0"/>
            </a:endParaRPr>
          </a:p>
          <a:p>
            <a:pPr algn="ctr">
              <a:buNone/>
            </a:pPr>
            <a:r>
              <a:rPr lang="it-IT" sz="1050" b="1" dirty="0" smtClean="0">
                <a:latin typeface="Book Antiqua" pitchFamily="18" charset="0"/>
              </a:rPr>
              <a:t>MOTIVAZIONE </a:t>
            </a:r>
          </a:p>
          <a:p>
            <a:pPr algn="just">
              <a:buNone/>
            </a:pPr>
            <a:r>
              <a:rPr lang="it-IT" sz="1050" dirty="0" smtClean="0">
                <a:latin typeface="Book Antiqua" pitchFamily="18" charset="0"/>
              </a:rPr>
              <a:t>LA PRESENTE NORMA COMPORTA UN NUOVO ASSETTO ORGANIZZATIVO SENZA IL QUALE RISULTA INAPPLICABILE. INFATTI NON SUSSISTENDO UN DIES A QUO I COMUNI NON CAPOLUOGO SONO TENUTI IMMEDIATAMENTE A RICORRERE AD UNO DEI SOGGETTI INDIVIDUATI NEL COMMA E COMUNQUE ALLE PROVINCE CHE, IN CARENZA </a:t>
            </a:r>
            <a:r>
              <a:rPr lang="it-IT" sz="1050" dirty="0" err="1" smtClean="0">
                <a:latin typeface="Book Antiqua" pitchFamily="18" charset="0"/>
              </a:rPr>
              <a:t>DI</a:t>
            </a:r>
            <a:r>
              <a:rPr lang="it-IT" sz="1050" dirty="0" smtClean="0">
                <a:latin typeface="Book Antiqua" pitchFamily="18" charset="0"/>
              </a:rPr>
              <a:t> TUTTI GLI ALTRI SOGGETTI, SUSSISTONO INDEFETTIBILMENTE MA NON HANNO NE POSSONO AVERE LA STRUTTURA ORGANIZZATIVA PER RISPONDERE A TUTTE LE RICHIESTE </a:t>
            </a:r>
            <a:r>
              <a:rPr lang="it-IT" sz="1050" dirty="0" err="1" smtClean="0">
                <a:latin typeface="Book Antiqua" pitchFamily="18" charset="0"/>
              </a:rPr>
              <a:t>DI</a:t>
            </a:r>
            <a:r>
              <a:rPr lang="it-IT" sz="1050" dirty="0" smtClean="0">
                <a:latin typeface="Book Antiqua" pitchFamily="18" charset="0"/>
              </a:rPr>
              <a:t> AFFIDAMENTO DEI COMUNI. SI RENDE NECESSARIA UNA PUR BREVE FASE TRANSITORIA CHE CONSENTA </a:t>
            </a:r>
            <a:r>
              <a:rPr lang="it-IT" sz="1050" dirty="0" err="1" smtClean="0">
                <a:latin typeface="Book Antiqua" pitchFamily="18" charset="0"/>
              </a:rPr>
              <a:t>DI</a:t>
            </a:r>
            <a:r>
              <a:rPr lang="it-IT" sz="1050" dirty="0" smtClean="0">
                <a:latin typeface="Book Antiqua" pitchFamily="18" charset="0"/>
              </a:rPr>
              <a:t> APPRONTARE UN ASSETTO ORGANIZZATIVO IDONEO. </a:t>
            </a:r>
          </a:p>
          <a:p>
            <a:pPr algn="just">
              <a:buNone/>
            </a:pPr>
            <a:r>
              <a:rPr lang="it-IT" sz="1050" dirty="0" smtClean="0">
                <a:latin typeface="Book Antiqua" pitchFamily="18" charset="0"/>
              </a:rPr>
              <a:t>SI PROPONE CHE PER I LAVORI IN ECONOMIA </a:t>
            </a:r>
            <a:r>
              <a:rPr lang="it-IT" sz="1050" dirty="0" err="1" smtClean="0">
                <a:latin typeface="Book Antiqua" pitchFamily="18" charset="0"/>
              </a:rPr>
              <a:t>DI</a:t>
            </a:r>
            <a:r>
              <a:rPr lang="it-IT" sz="1050" dirty="0" smtClean="0">
                <a:latin typeface="Book Antiqua" pitchFamily="18" charset="0"/>
              </a:rPr>
              <a:t> CUI ALL’ART. 125 COMMA 11, ULTIMA PARTE, NONCHÈ PER FORNITURE E SERVIZI OVE NON SUSSISTE LA POSSIBILITÀ E L’OBBLIGO </a:t>
            </a:r>
            <a:r>
              <a:rPr lang="it-IT" sz="1050" dirty="0" err="1" smtClean="0">
                <a:latin typeface="Book Antiqua" pitchFamily="18" charset="0"/>
              </a:rPr>
              <a:t>DI</a:t>
            </a:r>
            <a:r>
              <a:rPr lang="it-IT" sz="1050" dirty="0" smtClean="0">
                <a:latin typeface="Book Antiqua" pitchFamily="18" charset="0"/>
              </a:rPr>
              <a:t> AVVALERSI DELLA CONSIP O DELLE CENTRALI </a:t>
            </a:r>
            <a:r>
              <a:rPr lang="it-IT" sz="1050" dirty="0" err="1" smtClean="0">
                <a:latin typeface="Book Antiqua" pitchFamily="18" charset="0"/>
              </a:rPr>
              <a:t>DI</a:t>
            </a:r>
            <a:r>
              <a:rPr lang="it-IT" sz="1050" dirty="0" smtClean="0">
                <a:latin typeface="Book Antiqua" pitchFamily="18" charset="0"/>
              </a:rPr>
              <a:t> ACQUISTO REGIONALI, NON SUSSISTA L’OBBLIGO </a:t>
            </a:r>
            <a:r>
              <a:rPr lang="it-IT" sz="1050" dirty="0" err="1" smtClean="0">
                <a:latin typeface="Book Antiqua" pitchFamily="18" charset="0"/>
              </a:rPr>
              <a:t>DI</a:t>
            </a:r>
            <a:r>
              <a:rPr lang="it-IT" sz="1050" dirty="0" smtClean="0">
                <a:latin typeface="Book Antiqua" pitchFamily="18" charset="0"/>
              </a:rPr>
              <a:t> UTILIZZO </a:t>
            </a:r>
            <a:r>
              <a:rPr lang="it-IT" sz="1050" dirty="0" err="1" smtClean="0">
                <a:latin typeface="Book Antiqua" pitchFamily="18" charset="0"/>
              </a:rPr>
              <a:t>DI</a:t>
            </a:r>
            <a:r>
              <a:rPr lang="it-IT" sz="1050" dirty="0" smtClean="0">
                <a:latin typeface="Book Antiqua" pitchFamily="18" charset="0"/>
              </a:rPr>
              <a:t> SOGGETTI AGGREGATORI E CIÒ PER EVITARE CHE INNUMEREVOLI PICCOLI E PICCOLISSIMI AFFIDAMENTI CONGESTIONINO LA LORO ATTIVITÀ GENERANDO RITARDI ED INEFFICIENZE. SENZA APPORRE UN LIMITE MINIMO, ANCHE PRONTI INTERVENTI O INTERVENTI IN VIA </a:t>
            </a:r>
            <a:r>
              <a:rPr lang="it-IT" sz="1050" dirty="0" err="1" smtClean="0">
                <a:latin typeface="Book Antiqua" pitchFamily="18" charset="0"/>
              </a:rPr>
              <a:t>D’URGENZA</a:t>
            </a:r>
            <a:r>
              <a:rPr lang="it-IT" sz="1050" dirty="0" smtClean="0">
                <a:latin typeface="Book Antiqua" pitchFamily="18" charset="0"/>
              </a:rPr>
              <a:t> O AFFIDAMENTI COMUNQUE MINUTI DOVREBBERO SOTTOSTARE A PROCEDURE INEVITABILMENTE PIÙ COMPLESSE, DERIVANTI DAGLI AFFIDAMENTI A CARICO DEI SOGGETTI AGGREGATORI. ANALOGAMENTE PER GLI ACQUISTI ECONOMALI (COSA DIVERSA DAGLI ACQUISTI IN ECONOMIA) CHE RISPONDONO AD ESIGENZE </a:t>
            </a:r>
            <a:r>
              <a:rPr lang="it-IT" sz="1050" dirty="0" err="1" smtClean="0">
                <a:latin typeface="Book Antiqua" pitchFamily="18" charset="0"/>
              </a:rPr>
              <a:t>DI</a:t>
            </a:r>
            <a:r>
              <a:rPr lang="it-IT" sz="1050" dirty="0" smtClean="0">
                <a:latin typeface="Book Antiqua" pitchFamily="18" charset="0"/>
              </a:rPr>
              <a:t> CELERITÀ E SEMPLICITÀ E NON SONO GESTIBILI IN MODO EFFICIENTE TRAMITE SOLUZIONI CENTRALIZZATE NEMMENO PROVINCIALI (ED IN MODO ASSOLUTAMENTE INEFFICIENTE A LIVELLI PIÙ ALTI COME SUPPOSTO DALLA NORMA SENZA L’ACCOGLIMENTO DEI PRESENTI EMENDAMENTI). QUESTI LIMITI SONO INOLTRE CONFORMI ALLA PIÙ RECENTE GIURISPRUDENZA DELLA CORTE DEI CONTI. </a:t>
            </a:r>
          </a:p>
          <a:p>
            <a:pPr algn="just">
              <a:buNone/>
            </a:pPr>
            <a:r>
              <a:rPr lang="it-IT" sz="1050" dirty="0" smtClean="0">
                <a:latin typeface="Book Antiqua" pitchFamily="18" charset="0"/>
              </a:rPr>
              <a:t>APPARE DUNQUE EVIDENTE CHE LA MANCATA INDICAZIONE </a:t>
            </a:r>
            <a:r>
              <a:rPr lang="it-IT" sz="1050" dirty="0" err="1" smtClean="0">
                <a:latin typeface="Book Antiqua" pitchFamily="18" charset="0"/>
              </a:rPr>
              <a:t>DI</a:t>
            </a:r>
            <a:r>
              <a:rPr lang="it-IT" sz="1050" dirty="0" smtClean="0">
                <a:latin typeface="Book Antiqua" pitchFamily="18" charset="0"/>
              </a:rPr>
              <a:t> UN DIES A QUO E LA MANCATA INDIVIDUAZIONE </a:t>
            </a:r>
            <a:r>
              <a:rPr lang="it-IT" sz="1050" dirty="0" err="1" smtClean="0">
                <a:latin typeface="Book Antiqua" pitchFamily="18" charset="0"/>
              </a:rPr>
              <a:t>DI</a:t>
            </a:r>
            <a:r>
              <a:rPr lang="it-IT" sz="1050" dirty="0" smtClean="0">
                <a:latin typeface="Book Antiqua" pitchFamily="18" charset="0"/>
              </a:rPr>
              <a:t> UN LIMITE MINIMO DETERMINANO UN VULNUS AI PRINCIPI COSTITUZIONALI </a:t>
            </a:r>
            <a:r>
              <a:rPr lang="it-IT" sz="1050" dirty="0" err="1" smtClean="0">
                <a:latin typeface="Book Antiqua" pitchFamily="18" charset="0"/>
              </a:rPr>
              <a:t>DI</a:t>
            </a:r>
            <a:r>
              <a:rPr lang="it-IT" sz="1050" dirty="0" smtClean="0">
                <a:latin typeface="Book Antiqua" pitchFamily="18" charset="0"/>
              </a:rPr>
              <a:t> SUSSIDIARIETÀ E BUON ANDAMENTO DELLA PUBBLICA AMMINISTRAZIONE . </a:t>
            </a:r>
            <a:endParaRPr lang="it-IT" sz="1050" dirty="0">
              <a:latin typeface="Book Antiqua"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rmAutofit fontScale="90000"/>
          </a:bodyPr>
          <a:lstStyle/>
          <a:p>
            <a:r>
              <a:rPr lang="it-IT" sz="2000" b="1" dirty="0">
                <a:latin typeface="Book Antiqua" panose="02040602050305030304" pitchFamily="18" charset="0"/>
              </a:rPr>
              <a:t>FAQ RELATIVE A CENTRALI DI COMMITTENZA</a:t>
            </a:r>
            <a:r>
              <a:rPr lang="it-IT" sz="1200" dirty="0">
                <a:latin typeface="Book Antiqua" panose="02040602050305030304" pitchFamily="18" charset="0"/>
              </a:rPr>
              <a:t/>
            </a:r>
            <a:br>
              <a:rPr lang="it-IT" sz="1200" dirty="0">
                <a:latin typeface="Book Antiqua" panose="02040602050305030304" pitchFamily="18" charset="0"/>
              </a:rPr>
            </a:br>
            <a:r>
              <a:rPr lang="it-IT" sz="1400" b="1" dirty="0">
                <a:latin typeface="Book Antiqua" panose="02040602050305030304" pitchFamily="18" charset="0"/>
              </a:rPr>
              <a:t>SALVO DIVERSA REGOLAMENTAZIONE ADOTTATA</a:t>
            </a:r>
            <a:r>
              <a:rPr lang="it-IT" sz="1200" dirty="0">
                <a:latin typeface="Book Antiqua" panose="02040602050305030304" pitchFamily="18" charset="0"/>
              </a:rPr>
              <a:t/>
            </a:r>
            <a:br>
              <a:rPr lang="it-IT" sz="1200" dirty="0">
                <a:latin typeface="Book Antiqua" panose="02040602050305030304" pitchFamily="18" charset="0"/>
              </a:rPr>
            </a:br>
            <a:r>
              <a:rPr lang="it-IT" sz="1200" b="1" dirty="0">
                <a:latin typeface="Book Antiqua" panose="02040602050305030304" pitchFamily="18" charset="0"/>
              </a:rPr>
              <a:t> </a:t>
            </a:r>
            <a:r>
              <a:rPr lang="it-IT" sz="1200" dirty="0">
                <a:latin typeface="Book Antiqua" panose="02040602050305030304" pitchFamily="18" charset="0"/>
              </a:rPr>
              <a:t/>
            </a:r>
            <a:br>
              <a:rPr lang="it-IT" sz="1200" dirty="0">
                <a:latin typeface="Book Antiqua" panose="02040602050305030304" pitchFamily="18" charset="0"/>
              </a:rPr>
            </a:br>
            <a:r>
              <a:rPr lang="it-IT" sz="1200" b="1" dirty="0">
                <a:latin typeface="Book Antiqua" panose="02040602050305030304" pitchFamily="18" charset="0"/>
              </a:rPr>
              <a:t>FONTE:   http://www.asmecomm.it/centrale-di-committenza-faq</a:t>
            </a:r>
            <a:r>
              <a:rPr lang="it-IT" sz="1200" dirty="0">
                <a:latin typeface="Book Antiqua" panose="02040602050305030304" pitchFamily="18" charset="0"/>
              </a:rPr>
              <a:t/>
            </a:r>
            <a:br>
              <a:rPr lang="it-IT" sz="1200" dirty="0">
                <a:latin typeface="Book Antiqua" panose="02040602050305030304" pitchFamily="18" charset="0"/>
              </a:rPr>
            </a:br>
            <a:endParaRPr lang="it-IT" sz="1200" dirty="0">
              <a:latin typeface="Book Antiqua" panose="02040602050305030304" pitchFamily="18" charset="0"/>
            </a:endParaRPr>
          </a:p>
        </p:txBody>
      </p:sp>
      <p:sp>
        <p:nvSpPr>
          <p:cNvPr id="3" name="Segnaposto contenuto 2"/>
          <p:cNvSpPr>
            <a:spLocks noGrp="1"/>
          </p:cNvSpPr>
          <p:nvPr>
            <p:ph idx="1"/>
          </p:nvPr>
        </p:nvSpPr>
        <p:spPr/>
        <p:style>
          <a:lnRef idx="1">
            <a:schemeClr val="dk1"/>
          </a:lnRef>
          <a:fillRef idx="2">
            <a:schemeClr val="dk1"/>
          </a:fillRef>
          <a:effectRef idx="1">
            <a:schemeClr val="dk1"/>
          </a:effectRef>
          <a:fontRef idx="minor">
            <a:schemeClr val="dk1"/>
          </a:fontRef>
        </p:style>
        <p:txBody>
          <a:bodyPr>
            <a:normAutofit lnSpcReduction="10000"/>
          </a:bodyPr>
          <a:lstStyle/>
          <a:p>
            <a:pPr marL="0" indent="0" algn="just">
              <a:buNone/>
            </a:pPr>
            <a:r>
              <a:rPr lang="it-IT" sz="1400" b="1" dirty="0">
                <a:latin typeface="Book Antiqua" panose="02040602050305030304" pitchFamily="18" charset="0"/>
              </a:rPr>
              <a:t>DOMANDA: CHI FA LA GARA?</a:t>
            </a:r>
            <a:endParaRPr lang="it-IT" sz="1400" dirty="0">
              <a:latin typeface="Book Antiqua" panose="02040602050305030304" pitchFamily="18" charset="0"/>
            </a:endParaRPr>
          </a:p>
          <a:p>
            <a:pPr marL="0" indent="0" algn="just">
              <a:buNone/>
            </a:pPr>
            <a:r>
              <a:rPr lang="it-IT" sz="1400" dirty="0">
                <a:latin typeface="Book Antiqua" panose="02040602050305030304" pitchFamily="18" charset="0"/>
              </a:rPr>
              <a:t>RISPOSTA: TITOLARE DELLA PROCEDURA RESTA IL COMUNE CHE AFFIDA ALLA CENTRALE CONSORTILE IL COMPITO DI ADEMPIERE ALLA PROCEDURA DI GARA.</a:t>
            </a:r>
          </a:p>
          <a:p>
            <a:pPr marL="0" indent="0" algn="just">
              <a:buNone/>
            </a:pPr>
            <a:endParaRPr lang="it-IT" sz="1400" b="1" dirty="0" smtClean="0">
              <a:latin typeface="Book Antiqua" panose="02040602050305030304" pitchFamily="18" charset="0"/>
            </a:endParaRPr>
          </a:p>
          <a:p>
            <a:pPr marL="0" indent="0" algn="just">
              <a:buNone/>
            </a:pPr>
            <a:r>
              <a:rPr lang="it-IT" sz="1400" b="1" dirty="0" smtClean="0">
                <a:latin typeface="Book Antiqua" panose="02040602050305030304" pitchFamily="18" charset="0"/>
              </a:rPr>
              <a:t>DOMANDA</a:t>
            </a:r>
            <a:r>
              <a:rPr lang="it-IT" sz="1400" b="1" dirty="0">
                <a:latin typeface="Book Antiqua" panose="02040602050305030304" pitchFamily="18" charset="0"/>
              </a:rPr>
              <a:t>: CHI PRESIEDE LA GARA?</a:t>
            </a:r>
            <a:endParaRPr lang="it-IT" sz="1400" dirty="0">
              <a:latin typeface="Book Antiqua" panose="02040602050305030304" pitchFamily="18" charset="0"/>
            </a:endParaRPr>
          </a:p>
          <a:p>
            <a:pPr marL="0" indent="0" algn="just">
              <a:buNone/>
            </a:pPr>
            <a:r>
              <a:rPr lang="it-IT" sz="1400" dirty="0">
                <a:latin typeface="Book Antiqua" panose="02040602050305030304" pitchFamily="18" charset="0"/>
              </a:rPr>
              <a:t>RISPOSTA: SALVO DIVERSE DISPOSIZIONI DA PARTE DEL COMUNE, LA GARA È PRESIEDUTA DAL RUP DEL COMUNE, INDICATO NELLA DETERMINA A CONTRARRE, CON L’ASSISTENZA PROCEDURALE DELLA CENTRALE.</a:t>
            </a:r>
          </a:p>
          <a:p>
            <a:pPr marL="0" indent="0" algn="just">
              <a:buNone/>
            </a:pPr>
            <a:r>
              <a:rPr lang="it-IT" sz="1400" b="1" dirty="0" smtClean="0">
                <a:latin typeface="Book Antiqua" panose="02040602050305030304" pitchFamily="18" charset="0"/>
              </a:rPr>
              <a:t/>
            </a:r>
            <a:br>
              <a:rPr lang="it-IT" sz="1400" b="1" dirty="0" smtClean="0">
                <a:latin typeface="Book Antiqua" panose="02040602050305030304" pitchFamily="18" charset="0"/>
              </a:rPr>
            </a:br>
            <a:r>
              <a:rPr lang="it-IT" sz="1400" b="1" dirty="0" smtClean="0">
                <a:latin typeface="Book Antiqua" panose="02040602050305030304" pitchFamily="18" charset="0"/>
              </a:rPr>
              <a:t>DOMANDA</a:t>
            </a:r>
            <a:r>
              <a:rPr lang="it-IT" sz="1400" b="1" dirty="0">
                <a:latin typeface="Book Antiqua" panose="02040602050305030304" pitchFamily="18" charset="0"/>
              </a:rPr>
              <a:t>: CHI FA LE PUBBLICAZIONI?</a:t>
            </a:r>
            <a:endParaRPr lang="it-IT" sz="1400" dirty="0">
              <a:latin typeface="Book Antiqua" panose="02040602050305030304" pitchFamily="18" charset="0"/>
            </a:endParaRPr>
          </a:p>
          <a:p>
            <a:pPr marL="0" indent="0" algn="just">
              <a:buNone/>
            </a:pPr>
            <a:r>
              <a:rPr lang="it-IT" sz="1400" dirty="0">
                <a:latin typeface="Book Antiqua" panose="02040602050305030304" pitchFamily="18" charset="0"/>
              </a:rPr>
              <a:t>RISPOSTA: LA CENTRALE IN NOME E PER CONTO DEL COMUNE, SALVO DIVERSE DISPOSIZIONI INDICATE NELLA DETERMINA CONTRARRE.</a:t>
            </a:r>
          </a:p>
          <a:p>
            <a:pPr marL="0" indent="0" algn="just">
              <a:buNone/>
            </a:pPr>
            <a:endParaRPr lang="it-IT" sz="1400" b="1" dirty="0" smtClean="0">
              <a:latin typeface="Book Antiqua" panose="02040602050305030304" pitchFamily="18" charset="0"/>
            </a:endParaRPr>
          </a:p>
          <a:p>
            <a:pPr marL="0" indent="0" algn="just">
              <a:buNone/>
            </a:pPr>
            <a:r>
              <a:rPr lang="it-IT" sz="1400" b="1" dirty="0" smtClean="0">
                <a:latin typeface="Book Antiqua" panose="02040602050305030304" pitchFamily="18" charset="0"/>
              </a:rPr>
              <a:t>DOMANDA</a:t>
            </a:r>
            <a:r>
              <a:rPr lang="it-IT" sz="1400" b="1" dirty="0">
                <a:latin typeface="Book Antiqua" panose="02040602050305030304" pitchFamily="18" charset="0"/>
              </a:rPr>
              <a:t>: A CHI INVIARE LA DOCUMENTAZIONE</a:t>
            </a:r>
            <a:r>
              <a:rPr lang="it-IT" sz="1400" dirty="0">
                <a:latin typeface="Book Antiqua" panose="02040602050305030304" pitchFamily="18" charset="0"/>
              </a:rPr>
              <a:t>?</a:t>
            </a:r>
          </a:p>
          <a:p>
            <a:pPr marL="0" indent="0" algn="just">
              <a:buNone/>
            </a:pPr>
            <a:r>
              <a:rPr lang="it-IT" sz="1400" dirty="0">
                <a:latin typeface="Book Antiqua" panose="02040602050305030304" pitchFamily="18" charset="0"/>
              </a:rPr>
              <a:t>RISPOSTA: ALLA CENTRALE.  A SECONDA DELLA MODALITÀ PRESCELTA E DELLE DISPOSIZIONI INSERITE NELLA DETERMINA A CONTRARRE: IN MODALITÀ TELEMATICA SARÀ INVIATA SUL PORTALE DEDICATO; IN MODALITÀ TRADIZIONALE O MISTA: PRESSO LA SEDE LEGALE, LA SEDE AMMINISTRATIVA O LA SEDE TERRITORIALE DI ASMEL (QUEST’ULTIMA PUÒ ESSERE ANCHE LO STESSO COMUNE ADERENTE).</a:t>
            </a:r>
          </a:p>
          <a:p>
            <a:pPr marL="0" indent="0">
              <a:buNone/>
            </a:pPr>
            <a:endParaRPr lang="it-IT" sz="1000" dirty="0"/>
          </a:p>
        </p:txBody>
      </p:sp>
    </p:spTree>
    <p:extLst>
      <p:ext uri="{BB962C8B-B14F-4D97-AF65-F5344CB8AC3E}">
        <p14:creationId xmlns="" xmlns:p14="http://schemas.microsoft.com/office/powerpoint/2010/main" val="855996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a:xfrm>
            <a:off x="467544" y="0"/>
            <a:ext cx="8229600" cy="1772816"/>
          </a:xfrm>
        </p:spPr>
        <p:style>
          <a:lnRef idx="3">
            <a:schemeClr val="lt1"/>
          </a:lnRef>
          <a:fillRef idx="1">
            <a:schemeClr val="accent1"/>
          </a:fillRef>
          <a:effectRef idx="1">
            <a:schemeClr val="accent1"/>
          </a:effectRef>
          <a:fontRef idx="minor">
            <a:schemeClr val="lt1"/>
          </a:fontRef>
        </p:style>
        <p:txBody>
          <a:bodyPr>
            <a:normAutofit fontScale="90000"/>
          </a:bodyPr>
          <a:lstStyle/>
          <a:p>
            <a:r>
              <a:rPr lang="it-IT" sz="1800" b="1" dirty="0" smtClean="0">
                <a:latin typeface="Book Antiqua" panose="02040602050305030304" pitchFamily="18" charset="0"/>
              </a:rPr>
              <a:t/>
            </a:r>
            <a:br>
              <a:rPr lang="it-IT" sz="1800" b="1" dirty="0" smtClean="0">
                <a:latin typeface="Book Antiqua" panose="02040602050305030304" pitchFamily="18" charset="0"/>
              </a:rPr>
            </a:br>
            <a:r>
              <a:rPr lang="it-IT" sz="1800" b="1" dirty="0" smtClean="0">
                <a:effectLst>
                  <a:outerShdw blurRad="38100" dist="38100" dir="2700000" algn="tl">
                    <a:srgbClr val="000000">
                      <a:alpha val="43137"/>
                    </a:srgbClr>
                  </a:outerShdw>
                </a:effectLst>
                <a:latin typeface="Book Antiqua" panose="02040602050305030304" pitchFamily="18" charset="0"/>
              </a:rPr>
              <a:t>D </a:t>
            </a:r>
            <a:r>
              <a:rPr lang="it-IT" sz="1800" b="1" dirty="0">
                <a:effectLst>
                  <a:outerShdw blurRad="38100" dist="38100" dir="2700000" algn="tl">
                    <a:srgbClr val="000000">
                      <a:alpha val="43137"/>
                    </a:srgbClr>
                  </a:outerShdw>
                </a:effectLst>
                <a:latin typeface="Book Antiqua" panose="02040602050305030304" pitchFamily="18" charset="0"/>
              </a:rPr>
              <a:t>E F I N I Z I O N </a:t>
            </a:r>
            <a:r>
              <a:rPr lang="it-IT" sz="1800" b="1" dirty="0" smtClean="0">
                <a:effectLst>
                  <a:outerShdw blurRad="38100" dist="38100" dir="2700000" algn="tl">
                    <a:srgbClr val="000000">
                      <a:alpha val="43137"/>
                    </a:srgbClr>
                  </a:outerShdw>
                </a:effectLst>
                <a:latin typeface="Book Antiqua" panose="02040602050305030304" pitchFamily="18" charset="0"/>
              </a:rPr>
              <a:t>E</a:t>
            </a:r>
            <a:br>
              <a:rPr lang="it-IT" sz="1800" b="1" dirty="0" smtClean="0">
                <a:effectLst>
                  <a:outerShdw blurRad="38100" dist="38100" dir="2700000" algn="tl">
                    <a:srgbClr val="000000">
                      <a:alpha val="43137"/>
                    </a:srgbClr>
                  </a:outerShdw>
                </a:effectLst>
                <a:latin typeface="Book Antiqua" panose="02040602050305030304" pitchFamily="18" charset="0"/>
              </a:rPr>
            </a:br>
            <a:r>
              <a:rPr lang="it-IT" sz="1800" dirty="0">
                <a:latin typeface="Book Antiqua" panose="02040602050305030304" pitchFamily="18" charset="0"/>
              </a:rPr>
              <a:t/>
            </a:r>
            <a:br>
              <a:rPr lang="it-IT" sz="1800" dirty="0">
                <a:latin typeface="Book Antiqua" panose="02040602050305030304" pitchFamily="18" charset="0"/>
              </a:rPr>
            </a:br>
            <a:r>
              <a:rPr lang="it-IT" sz="1600" b="1" dirty="0">
                <a:latin typeface="Book Antiqua" panose="02040602050305030304" pitchFamily="18" charset="0"/>
              </a:rPr>
              <a:t>“</a:t>
            </a:r>
            <a:r>
              <a:rPr lang="it-IT" sz="1600" i="1" dirty="0">
                <a:latin typeface="Book Antiqua" panose="02040602050305030304" pitchFamily="18" charset="0"/>
              </a:rPr>
              <a:t>La «centrale di committenza» è </a:t>
            </a:r>
            <a:r>
              <a:rPr lang="it-IT" sz="1600" b="1" i="1" u="sng" dirty="0">
                <a:latin typeface="Book Antiqua" panose="02040602050305030304" pitchFamily="18" charset="0"/>
              </a:rPr>
              <a:t>un'amministrazione aggiudicatrice</a:t>
            </a:r>
            <a:r>
              <a:rPr lang="it-IT" sz="1600" i="1" dirty="0">
                <a:latin typeface="Book Antiqua" panose="02040602050305030304" pitchFamily="18" charset="0"/>
              </a:rPr>
              <a:t> che </a:t>
            </a:r>
            <a:r>
              <a:rPr lang="it-IT" sz="1600" b="1" i="1" u="sng" dirty="0">
                <a:latin typeface="Book Antiqua" panose="02040602050305030304" pitchFamily="18" charset="0"/>
              </a:rPr>
              <a:t>acquista forniture o servizi</a:t>
            </a:r>
            <a:r>
              <a:rPr lang="it-IT" sz="1600" i="1" dirty="0">
                <a:latin typeface="Book Antiqua" panose="02040602050305030304" pitchFamily="18" charset="0"/>
              </a:rPr>
              <a:t> destinati ad </a:t>
            </a:r>
            <a:r>
              <a:rPr lang="it-IT" sz="1600" i="1" u="sng" dirty="0">
                <a:latin typeface="Book Antiqua" panose="02040602050305030304" pitchFamily="18" charset="0"/>
              </a:rPr>
              <a:t>amministrazioni aggiudicatrici o altri enti aggiudicatori</a:t>
            </a:r>
            <a:r>
              <a:rPr lang="it-IT" sz="1600" i="1" dirty="0">
                <a:latin typeface="Book Antiqua" panose="02040602050305030304" pitchFamily="18" charset="0"/>
              </a:rPr>
              <a:t>, </a:t>
            </a:r>
            <a:r>
              <a:rPr lang="it-IT" sz="1600" b="1" i="1" dirty="0">
                <a:latin typeface="Book Antiqua" panose="02040602050305030304" pitchFamily="18" charset="0"/>
              </a:rPr>
              <a:t>o </a:t>
            </a:r>
            <a:r>
              <a:rPr lang="it-IT" sz="1600" b="1" i="1" u="sng" dirty="0">
                <a:latin typeface="Book Antiqua" panose="02040602050305030304" pitchFamily="18" charset="0"/>
              </a:rPr>
              <a:t>aggiudica appalti pubblici</a:t>
            </a:r>
            <a:r>
              <a:rPr lang="it-IT" sz="1600" i="1" dirty="0">
                <a:latin typeface="Book Antiqua" panose="02040602050305030304" pitchFamily="18" charset="0"/>
              </a:rPr>
              <a:t> o conclude accordi quadro </a:t>
            </a:r>
            <a:r>
              <a:rPr lang="it-IT" sz="1600" i="1" u="sng" dirty="0">
                <a:latin typeface="Book Antiqua" panose="02040602050305030304" pitchFamily="18" charset="0"/>
              </a:rPr>
              <a:t>di lavori, forniture o servizi</a:t>
            </a:r>
            <a:r>
              <a:rPr lang="it-IT" sz="1600" i="1" dirty="0">
                <a:latin typeface="Book Antiqua" panose="02040602050305030304" pitchFamily="18" charset="0"/>
              </a:rPr>
              <a:t> destinati ad </a:t>
            </a:r>
            <a:r>
              <a:rPr lang="it-IT" sz="1600" i="1" u="sng" dirty="0">
                <a:latin typeface="Book Antiqua" panose="02040602050305030304" pitchFamily="18" charset="0"/>
              </a:rPr>
              <a:t>amministrazioni aggiudicatrici o altri enti aggiudicatori</a:t>
            </a:r>
            <a:r>
              <a:rPr lang="it-IT" sz="1600" i="1" dirty="0">
                <a:latin typeface="Book Antiqua" panose="02040602050305030304" pitchFamily="18" charset="0"/>
              </a:rPr>
              <a:t>.” </a:t>
            </a:r>
            <a:r>
              <a:rPr lang="it-IT" sz="1600" i="1" dirty="0" smtClean="0">
                <a:latin typeface="Book Antiqua" panose="02040602050305030304" pitchFamily="18" charset="0"/>
              </a:rPr>
              <a:t/>
            </a:r>
            <a:br>
              <a:rPr lang="it-IT" sz="1600" i="1" dirty="0" smtClean="0">
                <a:latin typeface="Book Antiqua" panose="02040602050305030304" pitchFamily="18" charset="0"/>
              </a:rPr>
            </a:br>
            <a:r>
              <a:rPr lang="it-IT" sz="1200" dirty="0">
                <a:latin typeface="Book Antiqua" panose="02040602050305030304" pitchFamily="18" charset="0"/>
              </a:rPr>
              <a:t/>
            </a:r>
            <a:br>
              <a:rPr lang="it-IT" sz="1200" dirty="0">
                <a:latin typeface="Book Antiqua" panose="02040602050305030304" pitchFamily="18" charset="0"/>
              </a:rPr>
            </a:br>
            <a:r>
              <a:rPr lang="en-US" sz="1200" i="1" u="sng" dirty="0">
                <a:latin typeface="Book Antiqua" panose="02040602050305030304" pitchFamily="18" charset="0"/>
              </a:rPr>
              <a:t>(</a:t>
            </a:r>
            <a:r>
              <a:rPr lang="en-US" sz="1200" b="1" u="sng" dirty="0">
                <a:latin typeface="Book Antiqua" panose="02040602050305030304" pitchFamily="18" charset="0"/>
              </a:rPr>
              <a:t>ART. 3 COMMA 34 D. LGS. N. 163/2006</a:t>
            </a:r>
            <a:r>
              <a:rPr lang="en-US" sz="1200" u="sng" dirty="0">
                <a:latin typeface="Book Antiqua" panose="02040602050305030304" pitchFamily="18" charset="0"/>
              </a:rPr>
              <a:t>)</a:t>
            </a:r>
            <a:r>
              <a:rPr lang="it-IT" sz="1000" dirty="0"/>
              <a:t/>
            </a:r>
            <a:br>
              <a:rPr lang="it-IT" sz="1000" dirty="0"/>
            </a:br>
            <a:endParaRPr lang="it-IT" sz="1000" dirty="0"/>
          </a:p>
        </p:txBody>
      </p:sp>
      <p:sp>
        <p:nvSpPr>
          <p:cNvPr id="5" name="Segnaposto contenuto 4"/>
          <p:cNvSpPr>
            <a:spLocks noGrp="1"/>
          </p:cNvSpPr>
          <p:nvPr>
            <p:ph sz="half" idx="1"/>
          </p:nvPr>
        </p:nvSpPr>
        <p:spPr>
          <a:xfrm>
            <a:off x="467544" y="2132856"/>
            <a:ext cx="4038600" cy="3877891"/>
          </a:xfrm>
        </p:spPr>
        <p:style>
          <a:lnRef idx="1">
            <a:schemeClr val="dk1"/>
          </a:lnRef>
          <a:fillRef idx="2">
            <a:schemeClr val="dk1"/>
          </a:fillRef>
          <a:effectRef idx="1">
            <a:schemeClr val="dk1"/>
          </a:effectRef>
          <a:fontRef idx="minor">
            <a:schemeClr val="dk1"/>
          </a:fontRef>
        </p:style>
        <p:txBody>
          <a:bodyPr>
            <a:normAutofit/>
          </a:bodyPr>
          <a:lstStyle/>
          <a:p>
            <a:pPr marL="0" indent="0" algn="just">
              <a:buNone/>
            </a:pPr>
            <a:r>
              <a:rPr lang="it-IT" sz="1400" dirty="0">
                <a:latin typeface="Book Antiqua" panose="02040602050305030304" pitchFamily="18" charset="0"/>
              </a:rPr>
              <a:t>LA CENTRALE UNICA DI COMMITTENZA (</a:t>
            </a:r>
            <a:r>
              <a:rPr lang="it-IT" sz="1400" b="1" dirty="0">
                <a:latin typeface="Book Antiqua" panose="02040602050305030304" pitchFamily="18" charset="0"/>
              </a:rPr>
              <a:t>C.U.C.</a:t>
            </a:r>
            <a:r>
              <a:rPr lang="it-IT" sz="1400" dirty="0">
                <a:latin typeface="Book Antiqua" panose="02040602050305030304" pitchFamily="18" charset="0"/>
              </a:rPr>
              <a:t>) E’ CARATTERIZZATA DAL FATTO DI OPERARE PER CONTO DI ALTRI SOGGETTI PUBBLICI O PRIVATI A CUI SONO SEMPRE DESTINATI I LAVORI, SERVIZI E LE FORNITURE ACQUISITE O AGGIUDICATE. </a:t>
            </a:r>
            <a:endParaRPr lang="it-IT" sz="1400" dirty="0" smtClean="0">
              <a:latin typeface="Book Antiqua" panose="02040602050305030304" pitchFamily="18" charset="0"/>
            </a:endParaRPr>
          </a:p>
          <a:p>
            <a:pPr marL="0" indent="0" algn="just">
              <a:buNone/>
            </a:pPr>
            <a:endParaRPr lang="it-IT" sz="1400" dirty="0">
              <a:latin typeface="Book Antiqua" panose="02040602050305030304" pitchFamily="18" charset="0"/>
            </a:endParaRPr>
          </a:p>
          <a:p>
            <a:pPr marL="0" indent="0" algn="just">
              <a:buNone/>
            </a:pPr>
            <a:r>
              <a:rPr lang="it-IT" sz="1400" dirty="0" smtClean="0">
                <a:latin typeface="Book Antiqua" panose="02040602050305030304" pitchFamily="18" charset="0"/>
              </a:rPr>
              <a:t>NE </a:t>
            </a:r>
            <a:r>
              <a:rPr lang="it-IT" sz="1400" dirty="0">
                <a:latin typeface="Book Antiqua" panose="02040602050305030304" pitchFamily="18" charset="0"/>
              </a:rPr>
              <a:t>CONSEGUE CHE </a:t>
            </a:r>
            <a:r>
              <a:rPr lang="it-IT" sz="1400" b="1" dirty="0">
                <a:latin typeface="Book Antiqua" panose="02040602050305030304" pitchFamily="18" charset="0"/>
              </a:rPr>
              <a:t>NON ACQUISTA LA FUNZIONE DI STAZIONE APPALTANTE</a:t>
            </a:r>
            <a:r>
              <a:rPr lang="it-IT" sz="1400" dirty="0">
                <a:latin typeface="Book Antiqua" panose="02040602050305030304" pitchFamily="18" charset="0"/>
              </a:rPr>
              <a:t> </a:t>
            </a:r>
            <a:r>
              <a:rPr lang="it-IT" sz="1400" dirty="0" err="1" smtClean="0">
                <a:latin typeface="Book Antiqua" panose="02040602050305030304" pitchFamily="18" charset="0"/>
              </a:rPr>
              <a:t>DI</a:t>
            </a:r>
            <a:r>
              <a:rPr lang="it-IT" sz="1400" dirty="0" smtClean="0">
                <a:latin typeface="Book Antiqua" panose="02040602050305030304" pitchFamily="18" charset="0"/>
              </a:rPr>
              <a:t> LAVORI PUBBLICI CHE RIMANE, PERTANTO, </a:t>
            </a:r>
            <a:r>
              <a:rPr lang="it-IT" sz="1400" dirty="0">
                <a:latin typeface="Book Antiqua" panose="02040602050305030304" pitchFamily="18" charset="0"/>
              </a:rPr>
              <a:t>IN CAPO ALLE AMMINISTRAZIONI CHE SI SERVONO DELLA C.U.C</a:t>
            </a:r>
            <a:r>
              <a:rPr lang="it-IT" sz="1400" dirty="0" smtClean="0">
                <a:latin typeface="Book Antiqua" panose="02040602050305030304" pitchFamily="18" charset="0"/>
              </a:rPr>
              <a:t>. (A DIFFERENZA DELLA STAZIONE UNICA APPALTANTE -  S.U.A. – DI CUI ALLA LEGGE N. 136/2010)</a:t>
            </a:r>
            <a:endParaRPr lang="it-IT" sz="1400" dirty="0">
              <a:latin typeface="Book Antiqua" panose="02040602050305030304" pitchFamily="18" charset="0"/>
            </a:endParaRPr>
          </a:p>
          <a:p>
            <a:pPr marL="0" indent="0">
              <a:buNone/>
            </a:pPr>
            <a:endParaRPr lang="it-IT" sz="1000" dirty="0">
              <a:latin typeface="Book Antiqua" panose="02040602050305030304" pitchFamily="18" charset="0"/>
            </a:endParaRPr>
          </a:p>
        </p:txBody>
      </p:sp>
      <p:sp>
        <p:nvSpPr>
          <p:cNvPr id="6" name="Segnaposto contenuto 5"/>
          <p:cNvSpPr>
            <a:spLocks noGrp="1"/>
          </p:cNvSpPr>
          <p:nvPr>
            <p:ph sz="half" idx="2"/>
          </p:nvPr>
        </p:nvSpPr>
        <p:spPr>
          <a:xfrm>
            <a:off x="4644008" y="2132857"/>
            <a:ext cx="4038600" cy="3888432"/>
          </a:xfrm>
        </p:spPr>
        <p:style>
          <a:lnRef idx="1">
            <a:schemeClr val="dk1"/>
          </a:lnRef>
          <a:fillRef idx="2">
            <a:schemeClr val="dk1"/>
          </a:fillRef>
          <a:effectRef idx="1">
            <a:schemeClr val="dk1"/>
          </a:effectRef>
          <a:fontRef idx="minor">
            <a:schemeClr val="dk1"/>
          </a:fontRef>
        </p:style>
        <p:txBody>
          <a:bodyPr>
            <a:normAutofit/>
          </a:bodyPr>
          <a:lstStyle/>
          <a:p>
            <a:pPr marL="0" indent="0" algn="just">
              <a:buNone/>
            </a:pPr>
            <a:r>
              <a:rPr lang="it-IT" sz="1400" dirty="0">
                <a:latin typeface="Book Antiqua" panose="02040602050305030304" pitchFamily="18" charset="0"/>
              </a:rPr>
              <a:t>LA C.U.C. PUÒ ESSERE ISCRITTA,  AI SENSI DELL’</a:t>
            </a:r>
            <a:r>
              <a:rPr lang="it-IT" sz="1400" b="1" dirty="0">
                <a:latin typeface="Book Antiqua" panose="02040602050305030304" pitchFamily="18" charset="0"/>
              </a:rPr>
              <a:t>ART. 9 COMMA 2</a:t>
            </a:r>
            <a:r>
              <a:rPr lang="it-IT" sz="1400" dirty="0">
                <a:latin typeface="Book Antiqua" panose="02040602050305030304" pitchFamily="18" charset="0"/>
              </a:rPr>
              <a:t> DEL </a:t>
            </a:r>
            <a:r>
              <a:rPr lang="it-IT" sz="1400" b="1" dirty="0">
                <a:latin typeface="Book Antiqua" panose="02040602050305030304" pitchFamily="18" charset="0"/>
              </a:rPr>
              <a:t>D.L.</a:t>
            </a:r>
            <a:r>
              <a:rPr lang="it-IT" sz="1400" dirty="0">
                <a:latin typeface="Book Antiqua" panose="02040602050305030304" pitchFamily="18" charset="0"/>
              </a:rPr>
              <a:t> N. </a:t>
            </a:r>
            <a:r>
              <a:rPr lang="it-IT" sz="1400" b="1" dirty="0">
                <a:latin typeface="Book Antiqua" panose="02040602050305030304" pitchFamily="18" charset="0"/>
              </a:rPr>
              <a:t>66</a:t>
            </a:r>
            <a:r>
              <a:rPr lang="it-IT" sz="1400" dirty="0">
                <a:latin typeface="Book Antiqua" panose="02040602050305030304" pitchFamily="18" charset="0"/>
              </a:rPr>
              <a:t> DEL </a:t>
            </a:r>
            <a:r>
              <a:rPr lang="it-IT" sz="1400" b="1" dirty="0">
                <a:latin typeface="Book Antiqua" panose="02040602050305030304" pitchFamily="18" charset="0"/>
              </a:rPr>
              <a:t>24 APRILE 2014</a:t>
            </a:r>
            <a:r>
              <a:rPr lang="it-IT" sz="1400" dirty="0">
                <a:latin typeface="Book Antiqua" panose="02040602050305030304" pitchFamily="18" charset="0"/>
              </a:rPr>
              <a:t> (NON ANCORA CONVERTITO IN LEGGE)  ALL’ELENCO DEI </a:t>
            </a:r>
            <a:r>
              <a:rPr lang="it-IT" sz="1400" b="1" dirty="0">
                <a:latin typeface="Book Antiqua" panose="02040602050305030304" pitchFamily="18" charset="0"/>
              </a:rPr>
              <a:t>SOGGETTI AGGREGATORI</a:t>
            </a:r>
            <a:r>
              <a:rPr lang="it-IT" sz="1400" dirty="0">
                <a:latin typeface="Book Antiqua" panose="02040602050305030304" pitchFamily="18" charset="0"/>
              </a:rPr>
              <a:t>  DETENUTO DALL’AUTORITÀ PER LA VIGILANZA SUI CONTRATTI PUBBLICI (</a:t>
            </a:r>
            <a:r>
              <a:rPr lang="it-IT" sz="1400" b="1" dirty="0">
                <a:latin typeface="Book Antiqua" panose="02040602050305030304" pitchFamily="18" charset="0"/>
              </a:rPr>
              <a:t>AVCP</a:t>
            </a:r>
            <a:r>
              <a:rPr lang="it-IT" sz="1400" dirty="0">
                <a:latin typeface="Book Antiqua" panose="02040602050305030304" pitchFamily="18" charset="0"/>
              </a:rPr>
              <a:t>) DI CUI ALL’ART. 33 TER DEL D. L. N. 179/2012.</a:t>
            </a:r>
          </a:p>
          <a:p>
            <a:endParaRPr lang="it-IT" sz="1200" dirty="0">
              <a:latin typeface="Book Antiqua" panose="02040602050305030304" pitchFamily="18" charset="0"/>
            </a:endParaRPr>
          </a:p>
        </p:txBody>
      </p:sp>
    </p:spTree>
    <p:extLst>
      <p:ext uri="{BB962C8B-B14F-4D97-AF65-F5344CB8AC3E}">
        <p14:creationId xmlns="" xmlns:p14="http://schemas.microsoft.com/office/powerpoint/2010/main" val="10253075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rmAutofit/>
          </a:bodyPr>
          <a:lstStyle/>
          <a:p>
            <a:r>
              <a:rPr lang="it-IT" sz="2400" b="1" dirty="0" smtClean="0">
                <a:latin typeface="Book Antiqua" panose="02040602050305030304" pitchFamily="18" charset="0"/>
              </a:rPr>
              <a:t>LA CUC NASCE COME STRUMENTO FACOLTATIVO</a:t>
            </a:r>
            <a:endParaRPr lang="it-IT" sz="2400" b="1" dirty="0">
              <a:latin typeface="Book Antiqua" panose="02040602050305030304" pitchFamily="18" charset="0"/>
            </a:endParaRPr>
          </a:p>
        </p:txBody>
      </p:sp>
      <p:sp>
        <p:nvSpPr>
          <p:cNvPr id="3" name="Segnaposto contenuto 2"/>
          <p:cNvSpPr>
            <a:spLocks noGrp="1"/>
          </p:cNvSpPr>
          <p:nvPr>
            <p:ph idx="1"/>
          </p:nvPr>
        </p:nvSpPr>
        <p:spPr/>
        <p:style>
          <a:lnRef idx="1">
            <a:schemeClr val="dk1"/>
          </a:lnRef>
          <a:fillRef idx="2">
            <a:schemeClr val="dk1"/>
          </a:fillRef>
          <a:effectRef idx="1">
            <a:schemeClr val="dk1"/>
          </a:effectRef>
          <a:fontRef idx="minor">
            <a:schemeClr val="dk1"/>
          </a:fontRef>
        </p:style>
        <p:txBody>
          <a:bodyPr>
            <a:normAutofit fontScale="92500" lnSpcReduction="10000"/>
          </a:bodyPr>
          <a:lstStyle/>
          <a:p>
            <a:pPr marL="0" indent="0" algn="just">
              <a:buNone/>
            </a:pPr>
            <a:endParaRPr lang="it-IT" sz="1400" dirty="0" smtClean="0"/>
          </a:p>
          <a:p>
            <a:pPr marL="0" indent="0" algn="just">
              <a:buNone/>
            </a:pPr>
            <a:endParaRPr lang="it-IT" sz="1400" dirty="0"/>
          </a:p>
          <a:p>
            <a:pPr marL="0" indent="0" algn="just">
              <a:buNone/>
            </a:pPr>
            <a:endParaRPr lang="it-IT" sz="1400" dirty="0" smtClean="0">
              <a:latin typeface="Book Antiqua" panose="02040602050305030304" pitchFamily="18" charset="0"/>
            </a:endParaRPr>
          </a:p>
          <a:p>
            <a:pPr marL="0" indent="0" algn="just">
              <a:buNone/>
            </a:pPr>
            <a:r>
              <a:rPr lang="it-IT" sz="1500" dirty="0" smtClean="0">
                <a:latin typeface="Book Antiqua" panose="02040602050305030304" pitchFamily="18" charset="0"/>
              </a:rPr>
              <a:t>“</a:t>
            </a:r>
            <a:r>
              <a:rPr lang="it-IT" sz="1500" dirty="0">
                <a:latin typeface="Book Antiqua" panose="02040602050305030304" pitchFamily="18" charset="0"/>
              </a:rPr>
              <a:t>1.  </a:t>
            </a:r>
            <a:r>
              <a:rPr lang="it-IT" sz="1500" i="1" dirty="0">
                <a:latin typeface="Book Antiqua" panose="02040602050305030304" pitchFamily="18" charset="0"/>
              </a:rPr>
              <a:t>Le stazioni appaltanti e gli enti aggiudicatori </a:t>
            </a:r>
            <a:r>
              <a:rPr lang="it-IT" sz="1500" b="1" i="1" u="sng" dirty="0">
                <a:latin typeface="Book Antiqua" panose="02040602050305030304" pitchFamily="18" charset="0"/>
              </a:rPr>
              <a:t>possono</a:t>
            </a:r>
            <a:r>
              <a:rPr lang="it-IT" sz="1500" i="1" dirty="0">
                <a:latin typeface="Book Antiqua" panose="02040602050305030304" pitchFamily="18" charset="0"/>
              </a:rPr>
              <a:t> acquisire lavori, servizi e forniture </a:t>
            </a:r>
            <a:r>
              <a:rPr lang="it-IT" sz="1500" i="1" u="sng" dirty="0">
                <a:latin typeface="Book Antiqua" panose="02040602050305030304" pitchFamily="18" charset="0"/>
              </a:rPr>
              <a:t>facendo ricorso a centrali di committenza, anche associandosi o consorziandosi</a:t>
            </a:r>
            <a:r>
              <a:rPr lang="it-IT" sz="1500" i="1" dirty="0">
                <a:latin typeface="Book Antiqua" panose="02040602050305030304" pitchFamily="18" charset="0"/>
              </a:rPr>
              <a:t>. </a:t>
            </a:r>
            <a:endParaRPr lang="it-IT" sz="1500" dirty="0">
              <a:latin typeface="Book Antiqua" panose="02040602050305030304" pitchFamily="18" charset="0"/>
            </a:endParaRPr>
          </a:p>
          <a:p>
            <a:pPr marL="0" indent="0" algn="just">
              <a:buNone/>
            </a:pPr>
            <a:r>
              <a:rPr lang="it-IT" sz="1500" i="1" dirty="0">
                <a:latin typeface="Book Antiqua" panose="02040602050305030304" pitchFamily="18" charset="0"/>
              </a:rPr>
              <a:t>2.  </a:t>
            </a:r>
            <a:r>
              <a:rPr lang="it-IT" sz="1500" b="1" i="1" dirty="0">
                <a:latin typeface="Book Antiqua" panose="02040602050305030304" pitchFamily="18" charset="0"/>
              </a:rPr>
              <a:t>Le centrali di committenza sono tenute all'osservanza del presente codice</a:t>
            </a:r>
            <a:r>
              <a:rPr lang="it-IT" sz="1500" i="1" dirty="0">
                <a:latin typeface="Book Antiqua" panose="02040602050305030304" pitchFamily="18" charset="0"/>
              </a:rPr>
              <a:t>. </a:t>
            </a:r>
            <a:endParaRPr lang="it-IT" sz="1500" dirty="0">
              <a:latin typeface="Book Antiqua" panose="02040602050305030304" pitchFamily="18" charset="0"/>
            </a:endParaRPr>
          </a:p>
          <a:p>
            <a:pPr marL="0" indent="0" algn="just">
              <a:buNone/>
            </a:pPr>
            <a:r>
              <a:rPr lang="it-IT" sz="1500" i="1" dirty="0">
                <a:latin typeface="Book Antiqua" panose="02040602050305030304" pitchFamily="18" charset="0"/>
              </a:rPr>
              <a:t>3.  Le amministrazioni aggiudicatrici e i soggetti di cui </a:t>
            </a:r>
            <a:r>
              <a:rPr lang="it-IT" sz="1500" i="1" dirty="0" smtClean="0">
                <a:latin typeface="Book Antiqua" panose="02040602050305030304" pitchFamily="18" charset="0"/>
              </a:rPr>
              <a:t>all'articolo 32, </a:t>
            </a:r>
            <a:r>
              <a:rPr lang="it-IT" sz="1500" i="1" dirty="0">
                <a:latin typeface="Book Antiqua" panose="02040602050305030304" pitchFamily="18" charset="0"/>
              </a:rPr>
              <a:t>comma 1, lettere b)*, c</a:t>
            </a:r>
            <a:r>
              <a:rPr lang="it-IT" sz="1500" dirty="0">
                <a:latin typeface="Book Antiqua" panose="02040602050305030304" pitchFamily="18" charset="0"/>
              </a:rPr>
              <a:t>)**</a:t>
            </a:r>
            <a:r>
              <a:rPr lang="it-IT" sz="1500" i="1" dirty="0">
                <a:latin typeface="Book Antiqua" panose="02040602050305030304" pitchFamily="18" charset="0"/>
              </a:rPr>
              <a:t>, f)***, </a:t>
            </a:r>
            <a:r>
              <a:rPr lang="it-IT" sz="1500" b="1" i="1" u="sng" dirty="0">
                <a:latin typeface="Book Antiqua" panose="02040602050305030304" pitchFamily="18" charset="0"/>
              </a:rPr>
              <a:t>non possono affidare a soggetti pubblici o privati l'espletamento delle funzioni e delle attività di stazione appaltante di lavori pubblici</a:t>
            </a:r>
            <a:r>
              <a:rPr lang="it-IT" sz="1500" i="1" dirty="0">
                <a:latin typeface="Book Antiqua" panose="02040602050305030304" pitchFamily="18" charset="0"/>
              </a:rPr>
              <a:t>. Tuttavia le amministrazioni aggiudicatrici possono affidare le funzioni di stazione appaltante di lavori pubblici ai servizi integrati infrastrutture e trasporti (SIIT) o alle amministrazioni provinciali, sulla base di apposito disciplinare che prevede altresì il rimborso dei costi sostenuti dagli stessi per le attività espletate, </a:t>
            </a:r>
            <a:r>
              <a:rPr lang="it-IT" sz="1500" i="1" u="sng" dirty="0">
                <a:latin typeface="Book Antiqua" panose="02040602050305030304" pitchFamily="18" charset="0"/>
              </a:rPr>
              <a:t>nonché a centrali di committenza</a:t>
            </a:r>
            <a:r>
              <a:rPr lang="it-IT" sz="1400" i="1" dirty="0">
                <a:latin typeface="Book Antiqua" panose="02040602050305030304" pitchFamily="18" charset="0"/>
              </a:rPr>
              <a:t>.”</a:t>
            </a:r>
            <a:endParaRPr lang="it-IT" sz="1400" dirty="0">
              <a:latin typeface="Book Antiqua" panose="02040602050305030304" pitchFamily="18" charset="0"/>
            </a:endParaRPr>
          </a:p>
          <a:p>
            <a:pPr marL="0" indent="0">
              <a:buNone/>
            </a:pPr>
            <a:r>
              <a:rPr lang="it-IT" sz="1400" dirty="0">
                <a:latin typeface="Book Antiqua" panose="02040602050305030304" pitchFamily="18" charset="0"/>
              </a:rPr>
              <a:t> </a:t>
            </a:r>
          </a:p>
          <a:p>
            <a:pPr marL="0" indent="0" algn="ctr">
              <a:buNone/>
            </a:pPr>
            <a:r>
              <a:rPr lang="it-IT" sz="1200" u="sng" dirty="0">
                <a:latin typeface="Book Antiqua" panose="02040602050305030304" pitchFamily="18" charset="0"/>
              </a:rPr>
              <a:t>(</a:t>
            </a:r>
            <a:r>
              <a:rPr lang="it-IT" sz="1200" b="1" u="sng" dirty="0">
                <a:effectLst>
                  <a:outerShdw blurRad="38100" dist="38100" dir="2700000" algn="tl">
                    <a:srgbClr val="000000">
                      <a:alpha val="43137"/>
                    </a:srgbClr>
                  </a:outerShdw>
                </a:effectLst>
                <a:latin typeface="Book Antiqua" panose="02040602050305030304" pitchFamily="18" charset="0"/>
              </a:rPr>
              <a:t>ART. 33 D. LGS. 12/04/2006 N. 163</a:t>
            </a:r>
            <a:r>
              <a:rPr lang="it-IT" sz="1200" u="sng" dirty="0">
                <a:effectLst>
                  <a:outerShdw blurRad="38100" dist="38100" dir="2700000" algn="tl">
                    <a:srgbClr val="000000">
                      <a:alpha val="43137"/>
                    </a:srgbClr>
                  </a:outerShdw>
                </a:effectLst>
                <a:latin typeface="Book Antiqua" panose="02040602050305030304" pitchFamily="18" charset="0"/>
              </a:rPr>
              <a:t> </a:t>
            </a:r>
            <a:r>
              <a:rPr lang="it-IT" sz="1200" u="sng" dirty="0">
                <a:latin typeface="Book Antiqua" panose="02040602050305030304" pitchFamily="18" charset="0"/>
              </a:rPr>
              <a:t>- APPALTI PUBBLICI E ACCORDI QUADRO STIPULATI DA CENTRALI DI COMMITTENZA)</a:t>
            </a:r>
            <a:endParaRPr lang="it-IT" sz="1200" dirty="0">
              <a:latin typeface="Book Antiqua" panose="02040602050305030304" pitchFamily="18" charset="0"/>
            </a:endParaRPr>
          </a:p>
          <a:p>
            <a:pPr marL="0" indent="0">
              <a:buNone/>
            </a:pPr>
            <a:endParaRPr lang="it-IT" sz="1400" dirty="0" smtClean="0">
              <a:latin typeface="Book Antiqua" panose="02040602050305030304" pitchFamily="18" charset="0"/>
            </a:endParaRPr>
          </a:p>
          <a:p>
            <a:pPr marL="0" indent="0">
              <a:buNone/>
            </a:pPr>
            <a:endParaRPr lang="it-IT" sz="1400" dirty="0" smtClean="0">
              <a:latin typeface="Book Antiqua" panose="02040602050305030304" pitchFamily="18" charset="0"/>
            </a:endParaRPr>
          </a:p>
          <a:p>
            <a:pPr marL="0" indent="0">
              <a:buNone/>
            </a:pPr>
            <a:r>
              <a:rPr lang="it-IT" sz="1400" dirty="0" smtClean="0">
                <a:latin typeface="Book Antiqua" panose="02040602050305030304" pitchFamily="18" charset="0"/>
              </a:rPr>
              <a:t>(*)      </a:t>
            </a:r>
            <a:r>
              <a:rPr lang="it-IT" sz="1100" dirty="0" smtClean="0">
                <a:latin typeface="Book Antiqua" panose="02040602050305030304" pitchFamily="18" charset="0"/>
              </a:rPr>
              <a:t>CONCESSIONARI DI LAVORI PUBBLICI,</a:t>
            </a:r>
          </a:p>
          <a:p>
            <a:pPr marL="0" indent="0" algn="just">
              <a:buNone/>
            </a:pPr>
            <a:r>
              <a:rPr lang="it-IT" sz="1100" dirty="0" smtClean="0">
                <a:latin typeface="Book Antiqua" panose="02040602050305030304" pitchFamily="18" charset="0"/>
              </a:rPr>
              <a:t>(**)     SOCIETÀ CON CAPITALE PUBBLICO, ANCHE NON MAGGIORITARIO, CHE NON SONO ORGANISMI DI DIRITTO PUBBLICO, CHE HANNO AD OGGETTO DELLA LORO ATTIVITÀ LA REALIZZAZIONE DI LAVORI O OPERE, OVVERO LA PRODUZIONE DI BENI O SERVIZI, NON DESTINATI AD ESSERE COLLOCATI SUL MERCATO IN REGIME DI LIBERA CONCORRENZA,</a:t>
            </a:r>
          </a:p>
          <a:p>
            <a:pPr marL="0" indent="0" algn="just">
              <a:buNone/>
            </a:pPr>
            <a:r>
              <a:rPr lang="it-IT" sz="1100" dirty="0" smtClean="0">
                <a:latin typeface="Book Antiqua" panose="02040602050305030304" pitchFamily="18" charset="0"/>
              </a:rPr>
              <a:t>(***) CONCESSIONARI DI SERVIZI, QUANDO ESSI SONO STRETTAMENTE STRUMENTALI ALLA GESTIONE DEL SERVIZIO E LE OPERE PUBBLICHE DIVENTANO DI PROPRIETÀ DELL'AMMINISTRAZIONE AGGIUDICATRICE</a:t>
            </a:r>
            <a:endParaRPr lang="it-IT" sz="1100" dirty="0">
              <a:latin typeface="Book Antiqua" panose="02040602050305030304" pitchFamily="18" charset="0"/>
            </a:endParaRPr>
          </a:p>
        </p:txBody>
      </p:sp>
    </p:spTree>
    <p:extLst>
      <p:ext uri="{BB962C8B-B14F-4D97-AF65-F5344CB8AC3E}">
        <p14:creationId xmlns="" xmlns:p14="http://schemas.microsoft.com/office/powerpoint/2010/main" val="29818490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rmAutofit fontScale="90000"/>
          </a:bodyPr>
          <a:lstStyle/>
          <a:p>
            <a:r>
              <a:rPr lang="it-IT" sz="2000" b="1" smtClean="0">
                <a:effectLst>
                  <a:outerShdw blurRad="38100" dist="38100" dir="2700000" algn="tl">
                    <a:srgbClr val="000000">
                      <a:alpha val="43137"/>
                    </a:srgbClr>
                  </a:outerShdw>
                </a:effectLst>
                <a:latin typeface="Book Antiqua" panose="02040602050305030304" pitchFamily="18" charset="0"/>
              </a:rPr>
              <a:t>P R I N C I P I   G E N E R A L I </a:t>
            </a:r>
            <a:r>
              <a:rPr lang="it-IT" sz="2000" smtClean="0">
                <a:effectLst>
                  <a:outerShdw blurRad="38100" dist="38100" dir="2700000" algn="tl">
                    <a:srgbClr val="000000">
                      <a:alpha val="43137"/>
                    </a:srgbClr>
                  </a:outerShdw>
                </a:effectLst>
                <a:latin typeface="Book Antiqua" panose="02040602050305030304" pitchFamily="18" charset="0"/>
              </a:rPr>
              <a:t/>
            </a:r>
            <a:br>
              <a:rPr lang="it-IT" sz="2000" smtClean="0">
                <a:effectLst>
                  <a:outerShdw blurRad="38100" dist="38100" dir="2700000" algn="tl">
                    <a:srgbClr val="000000">
                      <a:alpha val="43137"/>
                    </a:srgbClr>
                  </a:outerShdw>
                </a:effectLst>
                <a:latin typeface="Book Antiqua" panose="02040602050305030304" pitchFamily="18" charset="0"/>
              </a:rPr>
            </a:br>
            <a:r>
              <a:rPr lang="it-IT" sz="2000" b="1" smtClean="0">
                <a:effectLst>
                  <a:outerShdw blurRad="38100" dist="38100" dir="2700000" algn="tl">
                    <a:srgbClr val="000000">
                      <a:alpha val="43137"/>
                    </a:srgbClr>
                  </a:outerShdw>
                </a:effectLst>
                <a:latin typeface="Book Antiqua" panose="02040602050305030304" pitchFamily="18" charset="0"/>
              </a:rPr>
              <a:t>R E G O L A N T I    I    R A P P O R T I    T R A  C.U.C.   E   S I N G O L E   </a:t>
            </a:r>
            <a:br>
              <a:rPr lang="it-IT" sz="2000" b="1" smtClean="0">
                <a:effectLst>
                  <a:outerShdw blurRad="38100" dist="38100" dir="2700000" algn="tl">
                    <a:srgbClr val="000000">
                      <a:alpha val="43137"/>
                    </a:srgbClr>
                  </a:outerShdw>
                </a:effectLst>
                <a:latin typeface="Book Antiqua" panose="02040602050305030304" pitchFamily="18" charset="0"/>
              </a:rPr>
            </a:br>
            <a:r>
              <a:rPr lang="it-IT" sz="2000" b="1" smtClean="0">
                <a:effectLst>
                  <a:outerShdw blurRad="38100" dist="38100" dir="2700000" algn="tl">
                    <a:srgbClr val="000000">
                      <a:alpha val="43137"/>
                    </a:srgbClr>
                  </a:outerShdw>
                </a:effectLst>
                <a:latin typeface="Book Antiqua" panose="02040602050305030304" pitchFamily="18" charset="0"/>
              </a:rPr>
              <a:t>A M M I N I S T R A Z I O N I    </a:t>
            </a:r>
            <a:r>
              <a:rPr lang="it-IT" sz="1600" smtClean="0"/>
              <a:t/>
            </a:r>
            <a:br>
              <a:rPr lang="it-IT" sz="1600" smtClean="0"/>
            </a:br>
            <a:endParaRPr lang="it-IT" sz="1600" dirty="0">
              <a:latin typeface="Book Antiqua" panose="02040602050305030304" pitchFamily="18" charset="0"/>
            </a:endParaRPr>
          </a:p>
        </p:txBody>
      </p:sp>
      <p:sp>
        <p:nvSpPr>
          <p:cNvPr id="6" name="Segnaposto testo 5"/>
          <p:cNvSpPr>
            <a:spLocks noGrp="1"/>
          </p:cNvSpPr>
          <p:nvPr>
            <p:ph type="body" idx="1"/>
          </p:nvPr>
        </p:nvSpPr>
        <p:spPr>
          <a:xfrm>
            <a:off x="457200" y="1700808"/>
            <a:ext cx="4040188" cy="720080"/>
          </a:xfrm>
        </p:spPr>
        <p:style>
          <a:lnRef idx="1">
            <a:schemeClr val="accent1"/>
          </a:lnRef>
          <a:fillRef idx="2">
            <a:schemeClr val="accent1"/>
          </a:fillRef>
          <a:effectRef idx="1">
            <a:schemeClr val="accent1"/>
          </a:effectRef>
          <a:fontRef idx="minor">
            <a:schemeClr val="dk1"/>
          </a:fontRef>
        </p:style>
        <p:txBody>
          <a:bodyPr>
            <a:noAutofit/>
          </a:bodyPr>
          <a:lstStyle/>
          <a:p>
            <a:pPr algn="just"/>
            <a:r>
              <a:rPr lang="it-IT" sz="1400" dirty="0">
                <a:effectLst>
                  <a:outerShdw blurRad="38100" dist="38100" dir="2700000" algn="tl">
                    <a:srgbClr val="000000">
                      <a:alpha val="43137"/>
                    </a:srgbClr>
                  </a:outerShdw>
                </a:effectLst>
                <a:latin typeface="Book Antiqua" panose="02040602050305030304" pitchFamily="18" charset="0"/>
              </a:rPr>
              <a:t>LE SINGOLE AMMINISTRAZIONI CHE FRUISCONO DELLA CENTRALE DI COMMITTENZA MANTENGONO</a:t>
            </a:r>
          </a:p>
        </p:txBody>
      </p:sp>
      <p:sp>
        <p:nvSpPr>
          <p:cNvPr id="7" name="Segnaposto contenuto 6"/>
          <p:cNvSpPr>
            <a:spLocks noGrp="1"/>
          </p:cNvSpPr>
          <p:nvPr>
            <p:ph sz="half" idx="2"/>
          </p:nvPr>
        </p:nvSpPr>
        <p:spPr>
          <a:xfrm>
            <a:off x="457200" y="2924944"/>
            <a:ext cx="4040188" cy="3201218"/>
          </a:xfrm>
        </p:spPr>
        <p:style>
          <a:lnRef idx="1">
            <a:schemeClr val="dk1"/>
          </a:lnRef>
          <a:fillRef idx="2">
            <a:schemeClr val="dk1"/>
          </a:fillRef>
          <a:effectRef idx="1">
            <a:schemeClr val="dk1"/>
          </a:effectRef>
          <a:fontRef idx="minor">
            <a:schemeClr val="dk1"/>
          </a:fontRef>
        </p:style>
        <p:txBody>
          <a:bodyPr>
            <a:normAutofit/>
          </a:bodyPr>
          <a:lstStyle/>
          <a:p>
            <a:pPr algn="just">
              <a:buFont typeface="Wingdings" panose="05000000000000000000" pitchFamily="2" charset="2"/>
              <a:buChar char="Ø"/>
            </a:pPr>
            <a:r>
              <a:rPr lang="it-IT" sz="1400" dirty="0">
                <a:latin typeface="Book Antiqua" panose="02040602050305030304" pitchFamily="18" charset="0"/>
              </a:rPr>
              <a:t>IL RUOLO DI </a:t>
            </a:r>
            <a:r>
              <a:rPr lang="it-IT" sz="1400" b="1" dirty="0">
                <a:latin typeface="Book Antiqua" panose="02040602050305030304" pitchFamily="18" charset="0"/>
              </a:rPr>
              <a:t>STAZIONE </a:t>
            </a:r>
            <a:r>
              <a:rPr lang="it-IT" sz="1400" b="1" dirty="0" smtClean="0">
                <a:latin typeface="Book Antiqua" panose="02040602050305030304" pitchFamily="18" charset="0"/>
              </a:rPr>
              <a:t>APPALTANTE</a:t>
            </a:r>
            <a:r>
              <a:rPr lang="it-IT" sz="1400" dirty="0" smtClean="0">
                <a:latin typeface="Book Antiqua" panose="02040602050305030304" pitchFamily="18" charset="0"/>
              </a:rPr>
              <a:t>,</a:t>
            </a:r>
          </a:p>
          <a:p>
            <a:pPr algn="just">
              <a:buFont typeface="Wingdings" panose="05000000000000000000" pitchFamily="2" charset="2"/>
              <a:buChar char="Ø"/>
            </a:pPr>
            <a:r>
              <a:rPr lang="it-IT" sz="1400" dirty="0" smtClean="0">
                <a:latin typeface="Book Antiqua" panose="02040602050305030304" pitchFamily="18" charset="0"/>
              </a:rPr>
              <a:t>LA </a:t>
            </a:r>
            <a:r>
              <a:rPr lang="it-IT" sz="1400" dirty="0">
                <a:latin typeface="Book Antiqua" panose="02040602050305030304" pitchFamily="18" charset="0"/>
              </a:rPr>
              <a:t>COMPETENZA INERENTE L’ATTIVITA’ DI  </a:t>
            </a:r>
            <a:r>
              <a:rPr lang="it-IT" sz="1400" b="1" u="sng" dirty="0">
                <a:latin typeface="Book Antiqua" panose="02040602050305030304" pitchFamily="18" charset="0"/>
              </a:rPr>
              <a:t>PROGRAMMAZIONE</a:t>
            </a:r>
            <a:r>
              <a:rPr lang="it-IT" sz="1400" dirty="0">
                <a:latin typeface="Book Antiqua" panose="02040602050305030304" pitchFamily="18" charset="0"/>
              </a:rPr>
              <a:t> (ES. ADOTTANO ED APPROVANO IL PROGRAMMA TRIENNALE ED ELENCO ANNUALE DELLE OPERE PUBBLICHE</a:t>
            </a:r>
            <a:r>
              <a:rPr lang="it-IT" sz="1400" dirty="0" smtClean="0">
                <a:latin typeface="Book Antiqua" panose="02040602050305030304" pitchFamily="18" charset="0"/>
              </a:rPr>
              <a:t>),</a:t>
            </a:r>
          </a:p>
          <a:p>
            <a:pPr algn="just">
              <a:buFont typeface="Wingdings" panose="05000000000000000000" pitchFamily="2" charset="2"/>
              <a:buChar char="Ø"/>
            </a:pPr>
            <a:r>
              <a:rPr lang="it-IT" sz="1400" dirty="0" smtClean="0">
                <a:latin typeface="Book Antiqua" panose="02040602050305030304" pitchFamily="18" charset="0"/>
              </a:rPr>
              <a:t>L’</a:t>
            </a:r>
            <a:r>
              <a:rPr lang="it-IT" sz="1400" b="1" dirty="0" smtClean="0">
                <a:latin typeface="Book Antiqua" panose="02040602050305030304" pitchFamily="18" charset="0"/>
              </a:rPr>
              <a:t>APPROVAZIONE </a:t>
            </a:r>
            <a:r>
              <a:rPr lang="it-IT" sz="1400" dirty="0">
                <a:latin typeface="Book Antiqua" panose="02040602050305030304" pitchFamily="18" charset="0"/>
              </a:rPr>
              <a:t>DEI DIVERSI </a:t>
            </a:r>
            <a:r>
              <a:rPr lang="it-IT" sz="1400" u="sng" dirty="0">
                <a:latin typeface="Book Antiqua" panose="02040602050305030304" pitchFamily="18" charset="0"/>
              </a:rPr>
              <a:t>LIVELLI</a:t>
            </a:r>
            <a:r>
              <a:rPr lang="it-IT" sz="1400" b="1" u="sng" dirty="0">
                <a:latin typeface="Book Antiqua" panose="02040602050305030304" pitchFamily="18" charset="0"/>
              </a:rPr>
              <a:t> DI </a:t>
            </a:r>
            <a:r>
              <a:rPr lang="it-IT" sz="1400" b="1" u="sng" dirty="0" smtClean="0">
                <a:latin typeface="Book Antiqua" panose="02040602050305030304" pitchFamily="18" charset="0"/>
              </a:rPr>
              <a:t>PROGETTAZIONE</a:t>
            </a:r>
            <a:r>
              <a:rPr lang="it-IT" sz="1400" dirty="0" smtClean="0">
                <a:latin typeface="Book Antiqua" panose="02040602050305030304" pitchFamily="18" charset="0"/>
              </a:rPr>
              <a:t>,</a:t>
            </a:r>
          </a:p>
          <a:p>
            <a:pPr algn="just">
              <a:buFont typeface="Wingdings" panose="05000000000000000000" pitchFamily="2" charset="2"/>
              <a:buChar char="Ø"/>
            </a:pPr>
            <a:r>
              <a:rPr lang="it-IT" sz="1400" dirty="0" smtClean="0">
                <a:latin typeface="Book Antiqua" panose="02040602050305030304" pitchFamily="18" charset="0"/>
              </a:rPr>
              <a:t>LA </a:t>
            </a:r>
            <a:r>
              <a:rPr lang="it-IT" sz="1400" dirty="0">
                <a:latin typeface="Book Antiqua" panose="02040602050305030304" pitchFamily="18" charset="0"/>
              </a:rPr>
              <a:t>FASE DI </a:t>
            </a:r>
            <a:r>
              <a:rPr lang="it-IT" sz="1400" b="1" u="sng" dirty="0">
                <a:latin typeface="Book Antiqua" panose="02040602050305030304" pitchFamily="18" charset="0"/>
              </a:rPr>
              <a:t>ESECUZIONE</a:t>
            </a:r>
            <a:r>
              <a:rPr lang="it-IT" sz="1400" dirty="0">
                <a:latin typeface="Book Antiqua" panose="02040602050305030304" pitchFamily="18" charset="0"/>
              </a:rPr>
              <a:t>. </a:t>
            </a:r>
          </a:p>
        </p:txBody>
      </p:sp>
      <p:sp>
        <p:nvSpPr>
          <p:cNvPr id="8" name="Segnaposto testo 7"/>
          <p:cNvSpPr>
            <a:spLocks noGrp="1"/>
          </p:cNvSpPr>
          <p:nvPr>
            <p:ph type="body" sz="quarter" idx="3"/>
          </p:nvPr>
        </p:nvSpPr>
        <p:spPr>
          <a:xfrm>
            <a:off x="4645025" y="1700808"/>
            <a:ext cx="4041775" cy="720079"/>
          </a:xfrm>
        </p:spPr>
        <p:style>
          <a:lnRef idx="1">
            <a:schemeClr val="accent1"/>
          </a:lnRef>
          <a:fillRef idx="2">
            <a:schemeClr val="accent1"/>
          </a:fillRef>
          <a:effectRef idx="1">
            <a:schemeClr val="accent1"/>
          </a:effectRef>
          <a:fontRef idx="minor">
            <a:schemeClr val="dk1"/>
          </a:fontRef>
        </p:style>
        <p:txBody>
          <a:bodyPr>
            <a:normAutofit/>
          </a:bodyPr>
          <a:lstStyle/>
          <a:p>
            <a:pPr algn="just"/>
            <a:r>
              <a:rPr lang="it-IT" sz="1400" dirty="0">
                <a:effectLst>
                  <a:outerShdw blurRad="38100" dist="38100" dir="2700000" algn="tl">
                    <a:srgbClr val="000000">
                      <a:alpha val="43137"/>
                    </a:srgbClr>
                  </a:outerShdw>
                </a:effectLst>
                <a:latin typeface="Book Antiqua" panose="02040602050305030304" pitchFamily="18" charset="0"/>
              </a:rPr>
              <a:t>LA CENTRALE UNICA DI COMMITTENZA </a:t>
            </a:r>
          </a:p>
        </p:txBody>
      </p:sp>
      <p:sp>
        <p:nvSpPr>
          <p:cNvPr id="9" name="Segnaposto contenuto 8"/>
          <p:cNvSpPr>
            <a:spLocks noGrp="1"/>
          </p:cNvSpPr>
          <p:nvPr>
            <p:ph sz="quarter" idx="4"/>
          </p:nvPr>
        </p:nvSpPr>
        <p:spPr>
          <a:xfrm>
            <a:off x="4645025" y="2924944"/>
            <a:ext cx="4041775" cy="3240360"/>
          </a:xfrm>
        </p:spPr>
        <p:style>
          <a:lnRef idx="1">
            <a:schemeClr val="dk1"/>
          </a:lnRef>
          <a:fillRef idx="2">
            <a:schemeClr val="dk1"/>
          </a:fillRef>
          <a:effectRef idx="1">
            <a:schemeClr val="dk1"/>
          </a:effectRef>
          <a:fontRef idx="minor">
            <a:schemeClr val="dk1"/>
          </a:fontRef>
        </p:style>
        <p:txBody>
          <a:bodyPr/>
          <a:lstStyle/>
          <a:p>
            <a:pPr lvl="0" algn="just">
              <a:buFont typeface="Wingdings" panose="05000000000000000000" pitchFamily="2" charset="2"/>
              <a:buChar char="Ø"/>
            </a:pPr>
            <a:r>
              <a:rPr lang="it-IT" sz="1400" b="1" dirty="0" smtClean="0">
                <a:latin typeface="Book Antiqua" panose="02040602050305030304" pitchFamily="18" charset="0"/>
              </a:rPr>
              <a:t>SVOLGE </a:t>
            </a:r>
            <a:r>
              <a:rPr lang="it-IT" sz="1400" b="1" dirty="0">
                <a:latin typeface="Book Antiqua" panose="02040602050305030304" pitchFamily="18" charset="0"/>
              </a:rPr>
              <a:t>LE PROCEDURE DI GARA </a:t>
            </a:r>
            <a:r>
              <a:rPr lang="it-IT" sz="1400" dirty="0">
                <a:latin typeface="Book Antiqua" panose="02040602050305030304" pitchFamily="18" charset="0"/>
              </a:rPr>
              <a:t>(ACQUISTA FORNITURE E SERVIZI E AGGIUDICA APPALTI PUBBLICI) NEL RISPETTO DEL CODICE </a:t>
            </a:r>
            <a:r>
              <a:rPr lang="it-IT" sz="1400" dirty="0" smtClean="0">
                <a:latin typeface="Book Antiqua" panose="02040602050305030304" pitchFamily="18" charset="0"/>
              </a:rPr>
              <a:t>DEI CONTRATTI</a:t>
            </a:r>
            <a:r>
              <a:rPr lang="it-IT" sz="1400" dirty="0">
                <a:latin typeface="Book Antiqua" panose="02040602050305030304" pitchFamily="18" charset="0"/>
              </a:rPr>
              <a:t>.</a:t>
            </a:r>
          </a:p>
          <a:p>
            <a:endParaRPr lang="it-IT" dirty="0"/>
          </a:p>
        </p:txBody>
      </p:sp>
    </p:spTree>
    <p:extLst>
      <p:ext uri="{BB962C8B-B14F-4D97-AF65-F5344CB8AC3E}">
        <p14:creationId xmlns="" xmlns:p14="http://schemas.microsoft.com/office/powerpoint/2010/main" val="26619633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p:cNvSpPr>
            <a:spLocks noGrp="1"/>
          </p:cNvSpPr>
          <p:nvPr>
            <p:ph type="title"/>
          </p:nvPr>
        </p:nvSpPr>
        <p:spPr>
          <a:xfrm>
            <a:off x="457200" y="274638"/>
            <a:ext cx="8229600" cy="634082"/>
          </a:xfrm>
        </p:spPr>
        <p:style>
          <a:lnRef idx="3">
            <a:schemeClr val="lt1"/>
          </a:lnRef>
          <a:fillRef idx="1">
            <a:schemeClr val="accent1"/>
          </a:fillRef>
          <a:effectRef idx="1">
            <a:schemeClr val="accent1"/>
          </a:effectRef>
          <a:fontRef idx="minor">
            <a:schemeClr val="lt1"/>
          </a:fontRef>
        </p:style>
        <p:txBody>
          <a:bodyPr>
            <a:noAutofit/>
          </a:bodyPr>
          <a:lstStyle/>
          <a:p>
            <a:r>
              <a:rPr lang="it-IT" sz="2400" dirty="0" smtClean="0">
                <a:effectLst>
                  <a:outerShdw blurRad="38100" dist="38100" dir="2700000" algn="tl">
                    <a:srgbClr val="000000">
                      <a:alpha val="43137"/>
                    </a:srgbClr>
                  </a:outerShdw>
                </a:effectLst>
                <a:latin typeface="Book Antiqua" panose="02040602050305030304" pitchFamily="18" charset="0"/>
              </a:rPr>
              <a:t>INTRODUZIONE DEL COMMA 3 BIS </a:t>
            </a:r>
            <a:br>
              <a:rPr lang="it-IT" sz="2400" dirty="0" smtClean="0">
                <a:effectLst>
                  <a:outerShdw blurRad="38100" dist="38100" dir="2700000" algn="tl">
                    <a:srgbClr val="000000">
                      <a:alpha val="43137"/>
                    </a:srgbClr>
                  </a:outerShdw>
                </a:effectLst>
                <a:latin typeface="Book Antiqua" panose="02040602050305030304" pitchFamily="18" charset="0"/>
              </a:rPr>
            </a:br>
            <a:r>
              <a:rPr lang="it-IT" sz="1600" dirty="0" smtClean="0">
                <a:effectLst>
                  <a:outerShdw blurRad="38100" dist="38100" dir="2700000" algn="tl">
                    <a:srgbClr val="000000">
                      <a:alpha val="43137"/>
                    </a:srgbClr>
                  </a:outerShdw>
                </a:effectLst>
                <a:latin typeface="Book Antiqua" panose="02040602050305030304" pitchFamily="18" charset="0"/>
              </a:rPr>
              <a:t>ALMENO UNA MODIFICA ALL’ANNO</a:t>
            </a:r>
            <a:endParaRPr lang="it-IT" sz="1600" dirty="0">
              <a:effectLst>
                <a:outerShdw blurRad="38100" dist="38100" dir="2700000" algn="tl">
                  <a:srgbClr val="000000">
                    <a:alpha val="43137"/>
                  </a:srgbClr>
                </a:outerShdw>
              </a:effectLst>
              <a:latin typeface="Book Antiqua" panose="02040602050305030304" pitchFamily="18" charset="0"/>
            </a:endParaRPr>
          </a:p>
        </p:txBody>
      </p:sp>
      <p:sp>
        <p:nvSpPr>
          <p:cNvPr id="6" name="Segnaposto contenuto 5"/>
          <p:cNvSpPr>
            <a:spLocks noGrp="1"/>
          </p:cNvSpPr>
          <p:nvPr>
            <p:ph idx="1"/>
          </p:nvPr>
        </p:nvSpPr>
        <p:spPr>
          <a:xfrm>
            <a:off x="457200" y="1268760"/>
            <a:ext cx="8229600" cy="5184576"/>
          </a:xfrm>
        </p:spPr>
        <p:style>
          <a:lnRef idx="1">
            <a:schemeClr val="dk1"/>
          </a:lnRef>
          <a:fillRef idx="2">
            <a:schemeClr val="dk1"/>
          </a:fillRef>
          <a:effectRef idx="1">
            <a:schemeClr val="dk1"/>
          </a:effectRef>
          <a:fontRef idx="minor">
            <a:schemeClr val="dk1"/>
          </a:fontRef>
        </p:style>
        <p:txBody>
          <a:bodyPr>
            <a:normAutofit fontScale="40000" lnSpcReduction="20000"/>
          </a:bodyPr>
          <a:lstStyle/>
          <a:p>
            <a:pPr marL="0" indent="0" algn="ctr">
              <a:buNone/>
            </a:pPr>
            <a:r>
              <a:rPr lang="it-IT" sz="3500" b="1" dirty="0">
                <a:latin typeface="Book Antiqua" panose="02040602050305030304" pitchFamily="18" charset="0"/>
              </a:rPr>
              <a:t>O B </a:t>
            </a:r>
            <a:r>
              <a:rPr lang="it-IT" sz="3500" b="1" dirty="0" err="1">
                <a:latin typeface="Book Antiqua" panose="02040602050305030304" pitchFamily="18" charset="0"/>
              </a:rPr>
              <a:t>B</a:t>
            </a:r>
            <a:r>
              <a:rPr lang="it-IT" sz="3500" b="1" dirty="0">
                <a:latin typeface="Book Antiqua" panose="02040602050305030304" pitchFamily="18" charset="0"/>
              </a:rPr>
              <a:t> L I G O   D I  R I C O R S O </a:t>
            </a:r>
            <a:r>
              <a:rPr lang="it-IT" sz="3500" b="1" dirty="0" smtClean="0">
                <a:latin typeface="Book Antiqua" panose="02040602050305030304" pitchFamily="18" charset="0"/>
              </a:rPr>
              <a:t> ALLA CUC –  </a:t>
            </a:r>
            <a:r>
              <a:rPr lang="it-IT" sz="3500" b="1" dirty="0">
                <a:latin typeface="Book Antiqua" panose="02040602050305030304" pitchFamily="18" charset="0"/>
              </a:rPr>
              <a:t>S O L O  P I C </a:t>
            </a:r>
            <a:r>
              <a:rPr lang="it-IT" sz="3500" b="1" dirty="0" err="1">
                <a:latin typeface="Book Antiqua" panose="02040602050305030304" pitchFamily="18" charset="0"/>
              </a:rPr>
              <a:t>C</a:t>
            </a:r>
            <a:r>
              <a:rPr lang="it-IT" sz="3500" b="1" dirty="0">
                <a:latin typeface="Book Antiqua" panose="02040602050305030304" pitchFamily="18" charset="0"/>
              </a:rPr>
              <a:t> O L I  C O M U N I </a:t>
            </a:r>
            <a:endParaRPr lang="it-IT" sz="3500" dirty="0">
              <a:latin typeface="Book Antiqua" panose="02040602050305030304" pitchFamily="18" charset="0"/>
            </a:endParaRPr>
          </a:p>
          <a:p>
            <a:pPr marL="0" indent="0" algn="just">
              <a:buNone/>
            </a:pPr>
            <a:endParaRPr lang="it-IT" sz="3000" dirty="0" smtClean="0">
              <a:latin typeface="Book Antiqua" panose="02040602050305030304" pitchFamily="18" charset="0"/>
            </a:endParaRPr>
          </a:p>
          <a:p>
            <a:pPr marL="0" indent="0" algn="just">
              <a:buNone/>
            </a:pPr>
            <a:r>
              <a:rPr lang="it-IT" sz="3000" dirty="0" smtClean="0">
                <a:latin typeface="Book Antiqua" panose="02040602050305030304" pitchFamily="18" charset="0"/>
              </a:rPr>
              <a:t>All‘</a:t>
            </a:r>
            <a:r>
              <a:rPr lang="it-IT" sz="3000" dirty="0">
                <a:latin typeface="Book Antiqua" panose="02040602050305030304" pitchFamily="18" charset="0"/>
              </a:rPr>
              <a:t>a</a:t>
            </a:r>
            <a:r>
              <a:rPr lang="it-IT" sz="3000" dirty="0" smtClean="0">
                <a:latin typeface="Book Antiqua" panose="02040602050305030304" pitchFamily="18" charset="0"/>
              </a:rPr>
              <a:t>rticolo </a:t>
            </a:r>
            <a:r>
              <a:rPr lang="it-IT" sz="3000" dirty="0">
                <a:latin typeface="Book Antiqua" panose="02040602050305030304" pitchFamily="18" charset="0"/>
              </a:rPr>
              <a:t>33 del decreto legislativo 12 aprile 2006, n. </a:t>
            </a:r>
            <a:r>
              <a:rPr lang="it-IT" sz="3000" dirty="0" smtClean="0">
                <a:latin typeface="Book Antiqua" panose="02040602050305030304" pitchFamily="18" charset="0"/>
              </a:rPr>
              <a:t>163, è </a:t>
            </a:r>
            <a:r>
              <a:rPr lang="it-IT" sz="3000" dirty="0">
                <a:latin typeface="Book Antiqua" panose="02040602050305030304" pitchFamily="18" charset="0"/>
              </a:rPr>
              <a:t>aggiunto, in fine, il seguente comma: </a:t>
            </a:r>
          </a:p>
          <a:p>
            <a:pPr marL="0" indent="0" algn="just">
              <a:buNone/>
            </a:pPr>
            <a:r>
              <a:rPr lang="it-IT" sz="3000" i="1" dirty="0">
                <a:latin typeface="Book Antiqua" panose="02040602050305030304" pitchFamily="18" charset="0"/>
              </a:rPr>
              <a:t>«3-bis. </a:t>
            </a:r>
            <a:r>
              <a:rPr lang="it-IT" sz="3000" b="1" i="1" dirty="0">
                <a:latin typeface="Book Antiqua" panose="02040602050305030304" pitchFamily="18" charset="0"/>
              </a:rPr>
              <a:t>I Comuni con popolazione </a:t>
            </a:r>
            <a:r>
              <a:rPr lang="it-IT" sz="3000" b="1" i="1" u="sng" dirty="0">
                <a:latin typeface="Book Antiqua" panose="02040602050305030304" pitchFamily="18" charset="0"/>
              </a:rPr>
              <a:t>non superiore a 5.000</a:t>
            </a:r>
            <a:r>
              <a:rPr lang="it-IT" sz="3000" b="1" i="1" dirty="0">
                <a:latin typeface="Book Antiqua" panose="02040602050305030304" pitchFamily="18" charset="0"/>
              </a:rPr>
              <a:t> abitanti</a:t>
            </a:r>
            <a:r>
              <a:rPr lang="it-IT" sz="3000" i="1" dirty="0">
                <a:latin typeface="Book Antiqua" panose="02040602050305030304" pitchFamily="18" charset="0"/>
              </a:rPr>
              <a:t> ricadenti nel territorio di ciascuna Provincia </a:t>
            </a:r>
            <a:r>
              <a:rPr lang="it-IT" sz="3000" i="1" u="sng" dirty="0">
                <a:latin typeface="Book Antiqua" panose="02040602050305030304" pitchFamily="18" charset="0"/>
              </a:rPr>
              <a:t>affidano obbligatoriamente ad </a:t>
            </a:r>
            <a:r>
              <a:rPr lang="it-IT" sz="3000" b="1" i="1" u="sng" dirty="0">
                <a:latin typeface="Book Antiqua" panose="02040602050305030304" pitchFamily="18" charset="0"/>
              </a:rPr>
              <a:t>un'unica centrale di committenza</a:t>
            </a:r>
            <a:r>
              <a:rPr lang="it-IT" sz="3000" i="1" u="sng" dirty="0">
                <a:latin typeface="Book Antiqua" panose="02040602050305030304" pitchFamily="18" charset="0"/>
              </a:rPr>
              <a:t> l'acquisizione di lavori, servizi e forniture</a:t>
            </a:r>
            <a:r>
              <a:rPr lang="it-IT" sz="3000" i="1" dirty="0">
                <a:latin typeface="Book Antiqua" panose="02040602050305030304" pitchFamily="18" charset="0"/>
              </a:rPr>
              <a:t> nell'ambito delle unioni dei comuni, di cui all'articolo</a:t>
            </a:r>
            <a:r>
              <a:rPr lang="it-IT" sz="3000" dirty="0">
                <a:latin typeface="Book Antiqua" panose="02040602050305030304" pitchFamily="18" charset="0"/>
              </a:rPr>
              <a:t> </a:t>
            </a:r>
            <a:r>
              <a:rPr lang="it-IT" sz="3000" i="1" dirty="0">
                <a:latin typeface="Book Antiqua" panose="02040602050305030304" pitchFamily="18" charset="0"/>
              </a:rPr>
              <a:t>32 del testo unico di cui al decreto legislativo 18 agosto 2000, n. </a:t>
            </a:r>
            <a:r>
              <a:rPr lang="it-IT" sz="3000" i="1" dirty="0" smtClean="0">
                <a:latin typeface="Book Antiqua" panose="02040602050305030304" pitchFamily="18" charset="0"/>
              </a:rPr>
              <a:t>267</a:t>
            </a:r>
            <a:r>
              <a:rPr lang="it-IT" sz="3000" i="1" dirty="0">
                <a:latin typeface="Book Antiqua" panose="02040602050305030304" pitchFamily="18" charset="0"/>
              </a:rPr>
              <a:t>,</a:t>
            </a:r>
            <a:r>
              <a:rPr lang="it-IT" sz="3000" i="1" dirty="0" smtClean="0">
                <a:latin typeface="Book Antiqua" panose="02040602050305030304" pitchFamily="18" charset="0"/>
              </a:rPr>
              <a:t> </a:t>
            </a:r>
            <a:r>
              <a:rPr lang="it-IT" sz="3000" i="1" dirty="0">
                <a:latin typeface="Book Antiqua" panose="02040602050305030304" pitchFamily="18" charset="0"/>
              </a:rPr>
              <a:t>ove esistenti, </a:t>
            </a:r>
            <a:r>
              <a:rPr lang="it-IT" sz="3000" i="1" u="sng" dirty="0">
                <a:latin typeface="Book Antiqua" panose="02040602050305030304" pitchFamily="18" charset="0"/>
              </a:rPr>
              <a:t>ovvero costituendo un apposito accordo consortile</a:t>
            </a:r>
            <a:r>
              <a:rPr lang="it-IT" sz="3000" i="1" dirty="0">
                <a:latin typeface="Book Antiqua" panose="02040602050305030304" pitchFamily="18" charset="0"/>
              </a:rPr>
              <a:t> tra i comuni medesimi e avvalendosi dei competenti uffici</a:t>
            </a:r>
            <a:r>
              <a:rPr lang="it-IT" sz="3000" dirty="0">
                <a:latin typeface="Book Antiqua" panose="02040602050305030304" pitchFamily="18" charset="0"/>
              </a:rPr>
              <a:t>».</a:t>
            </a:r>
          </a:p>
          <a:p>
            <a:pPr marL="0" indent="0" algn="ctr">
              <a:buNone/>
            </a:pPr>
            <a:endParaRPr lang="en-US" sz="2800" u="sng" dirty="0" smtClean="0">
              <a:latin typeface="Book Antiqua" panose="02040602050305030304" pitchFamily="18" charset="0"/>
            </a:endParaRPr>
          </a:p>
          <a:p>
            <a:pPr marL="0" indent="0" algn="ctr">
              <a:buNone/>
            </a:pPr>
            <a:r>
              <a:rPr lang="en-US" sz="2800" u="sng" dirty="0" smtClean="0">
                <a:latin typeface="Book Antiqua" panose="02040602050305030304" pitchFamily="18" charset="0"/>
              </a:rPr>
              <a:t>(</a:t>
            </a:r>
            <a:r>
              <a:rPr lang="en-US" sz="2800" b="1" u="sng" dirty="0">
                <a:latin typeface="Book Antiqua" panose="02040602050305030304" pitchFamily="18" charset="0"/>
              </a:rPr>
              <a:t>ART. 23 COMMA 4 D.L. 6/12/2011 N. 201</a:t>
            </a:r>
            <a:r>
              <a:rPr lang="en-US" sz="2800" u="sng" dirty="0" smtClean="0">
                <a:latin typeface="Book Antiqua" panose="02040602050305030304" pitchFamily="18" charset="0"/>
              </a:rPr>
              <a:t>)</a:t>
            </a:r>
          </a:p>
          <a:p>
            <a:pPr marL="0" indent="0" algn="ctr">
              <a:buNone/>
            </a:pPr>
            <a:endParaRPr lang="it-IT" sz="2500" dirty="0">
              <a:latin typeface="Book Antiqua" panose="02040602050305030304" pitchFamily="18" charset="0"/>
            </a:endParaRPr>
          </a:p>
          <a:p>
            <a:pPr marL="0" indent="0" algn="ctr">
              <a:buNone/>
            </a:pPr>
            <a:r>
              <a:rPr lang="it-IT" sz="3500" b="1" dirty="0">
                <a:latin typeface="Book Antiqua" panose="02040602050305030304" pitchFamily="18" charset="0"/>
              </a:rPr>
              <a:t>A L T E R N A T I V A   </a:t>
            </a:r>
            <a:r>
              <a:rPr lang="it-IT" sz="3500" b="1" dirty="0" err="1">
                <a:latin typeface="Book Antiqua" panose="02040602050305030304" pitchFamily="18" charset="0"/>
              </a:rPr>
              <a:t>A</a:t>
            </a:r>
            <a:r>
              <a:rPr lang="it-IT" sz="3500" b="1" dirty="0">
                <a:latin typeface="Book Antiqua" panose="02040602050305030304" pitchFamily="18" charset="0"/>
              </a:rPr>
              <a:t> L   R I C O R S O   A L </a:t>
            </a:r>
            <a:r>
              <a:rPr lang="it-IT" sz="3500" b="1" dirty="0" err="1">
                <a:latin typeface="Book Antiqua" panose="02040602050305030304" pitchFamily="18" charset="0"/>
              </a:rPr>
              <a:t>L</a:t>
            </a:r>
            <a:r>
              <a:rPr lang="it-IT" sz="3500" b="1" dirty="0">
                <a:latin typeface="Book Antiqua" panose="02040602050305030304" pitchFamily="18" charset="0"/>
              </a:rPr>
              <a:t> A   C. U. C. </a:t>
            </a:r>
            <a:endParaRPr lang="it-IT" sz="3500" dirty="0">
              <a:latin typeface="Book Antiqua" panose="02040602050305030304" pitchFamily="18" charset="0"/>
            </a:endParaRPr>
          </a:p>
          <a:p>
            <a:pPr marL="0" indent="0" algn="just">
              <a:buNone/>
            </a:pPr>
            <a:endParaRPr lang="it-IT" sz="3000" dirty="0" smtClean="0">
              <a:latin typeface="Book Antiqua" panose="02040602050305030304" pitchFamily="18" charset="0"/>
            </a:endParaRPr>
          </a:p>
          <a:p>
            <a:pPr marL="0" indent="0" algn="just">
              <a:buNone/>
            </a:pPr>
            <a:r>
              <a:rPr lang="it-IT" sz="3000" dirty="0" smtClean="0">
                <a:latin typeface="Book Antiqua" panose="02040602050305030304" pitchFamily="18" charset="0"/>
              </a:rPr>
              <a:t>Al </a:t>
            </a:r>
            <a:r>
              <a:rPr lang="it-IT" sz="3000" dirty="0">
                <a:latin typeface="Book Antiqua" panose="02040602050305030304" pitchFamily="18" charset="0"/>
              </a:rPr>
              <a:t>comma 3-bis dell'articolo 33 del decreto legislativo 12 aprile 2006, n. </a:t>
            </a:r>
            <a:r>
              <a:rPr lang="it-IT" sz="3000" dirty="0" smtClean="0">
                <a:latin typeface="Book Antiqua" panose="02040602050305030304" pitchFamily="18" charset="0"/>
              </a:rPr>
              <a:t>163</a:t>
            </a:r>
            <a:r>
              <a:rPr lang="it-IT" sz="3000" dirty="0">
                <a:latin typeface="Book Antiqua" panose="02040602050305030304" pitchFamily="18" charset="0"/>
              </a:rPr>
              <a:t> </a:t>
            </a:r>
            <a:r>
              <a:rPr lang="it-IT" sz="3000" dirty="0" smtClean="0">
                <a:latin typeface="Book Antiqua" panose="02040602050305030304" pitchFamily="18" charset="0"/>
              </a:rPr>
              <a:t>è </a:t>
            </a:r>
            <a:r>
              <a:rPr lang="it-IT" sz="3000" dirty="0">
                <a:latin typeface="Book Antiqua" panose="02040602050305030304" pitchFamily="18" charset="0"/>
              </a:rPr>
              <a:t>aggiunto infine il seguente periodo: </a:t>
            </a:r>
          </a:p>
          <a:p>
            <a:pPr marL="0" indent="0" algn="just">
              <a:buNone/>
            </a:pPr>
            <a:r>
              <a:rPr lang="it-IT" sz="3000" dirty="0">
                <a:latin typeface="Book Antiqua" panose="02040602050305030304" pitchFamily="18" charset="0"/>
              </a:rPr>
              <a:t>«</a:t>
            </a:r>
            <a:r>
              <a:rPr lang="it-IT" sz="3000" b="1" i="1" dirty="0">
                <a:latin typeface="Book Antiqua" panose="02040602050305030304" pitchFamily="18" charset="0"/>
              </a:rPr>
              <a:t>In alternativa</a:t>
            </a:r>
            <a:r>
              <a:rPr lang="it-IT" sz="3000" i="1" dirty="0">
                <a:latin typeface="Book Antiqua" panose="02040602050305030304" pitchFamily="18" charset="0"/>
              </a:rPr>
              <a:t>, gli stessi Comuni possono effettuare i propri acquisti attraverso gli </a:t>
            </a:r>
            <a:r>
              <a:rPr lang="it-IT" sz="3000" b="1" i="1" u="sng" dirty="0">
                <a:latin typeface="Book Antiqua" panose="02040602050305030304" pitchFamily="18" charset="0"/>
              </a:rPr>
              <a:t>strumenti elettronici di acquisto</a:t>
            </a:r>
            <a:r>
              <a:rPr lang="it-IT" sz="3000" i="1" u="sng" dirty="0">
                <a:latin typeface="Book Antiqua" panose="02040602050305030304" pitchFamily="18" charset="0"/>
              </a:rPr>
              <a:t> gestiti da altre centrali di committenza di riferimento, ivi comprese le </a:t>
            </a:r>
            <a:r>
              <a:rPr lang="it-IT" sz="3000" b="1" i="1" u="sng" dirty="0">
                <a:latin typeface="Book Antiqua" panose="02040602050305030304" pitchFamily="18" charset="0"/>
              </a:rPr>
              <a:t>convenzioni</a:t>
            </a:r>
            <a:r>
              <a:rPr lang="it-IT" sz="3000" i="1" u="sng" dirty="0">
                <a:latin typeface="Book Antiqua" panose="02040602050305030304" pitchFamily="18" charset="0"/>
              </a:rPr>
              <a:t> di cui all'articolo 26 della legge 23 dicembre 1999, n. </a:t>
            </a:r>
            <a:r>
              <a:rPr lang="it-IT" sz="3000" i="1" u="sng" dirty="0" smtClean="0">
                <a:latin typeface="Book Antiqua" panose="02040602050305030304" pitchFamily="18" charset="0"/>
              </a:rPr>
              <a:t>488</a:t>
            </a:r>
            <a:r>
              <a:rPr lang="it-IT" sz="3000" i="1" dirty="0" smtClean="0">
                <a:latin typeface="Book Antiqua" panose="02040602050305030304" pitchFamily="18" charset="0"/>
              </a:rPr>
              <a:t>, </a:t>
            </a:r>
            <a:r>
              <a:rPr lang="it-IT" sz="3000" i="1" dirty="0">
                <a:latin typeface="Book Antiqua" panose="02040602050305030304" pitchFamily="18" charset="0"/>
              </a:rPr>
              <a:t>e </a:t>
            </a:r>
            <a:r>
              <a:rPr lang="it-IT" sz="3000" b="1" i="1" u="sng" dirty="0">
                <a:latin typeface="Book Antiqua" panose="02040602050305030304" pitchFamily="18" charset="0"/>
              </a:rPr>
              <a:t>il mercato elettronico della pubblica amministrazione</a:t>
            </a:r>
            <a:r>
              <a:rPr lang="it-IT" sz="3000" i="1" u="sng" dirty="0">
                <a:latin typeface="Book Antiqua" panose="02040602050305030304" pitchFamily="18" charset="0"/>
              </a:rPr>
              <a:t> di cui all'articolo 328 del decreto del Presidente della Repubblica 5 ottobre 2010, n. 207</a:t>
            </a:r>
            <a:r>
              <a:rPr lang="it-IT" sz="3000" dirty="0">
                <a:latin typeface="Book Antiqua" panose="02040602050305030304" pitchFamily="18" charset="0"/>
              </a:rPr>
              <a:t>».</a:t>
            </a:r>
          </a:p>
          <a:p>
            <a:pPr marL="0" indent="0" algn="ctr">
              <a:buNone/>
            </a:pPr>
            <a:endParaRPr lang="en-US" sz="3000" b="1" dirty="0" smtClean="0">
              <a:latin typeface="Book Antiqua" panose="02040602050305030304" pitchFamily="18" charset="0"/>
            </a:endParaRPr>
          </a:p>
          <a:p>
            <a:pPr marL="0" indent="0" algn="ctr">
              <a:buNone/>
            </a:pPr>
            <a:r>
              <a:rPr lang="en-US" sz="3000" b="1" dirty="0" smtClean="0">
                <a:latin typeface="Book Antiqua" panose="02040602050305030304" pitchFamily="18" charset="0"/>
              </a:rPr>
              <a:t>(</a:t>
            </a:r>
            <a:r>
              <a:rPr lang="en-US" sz="3000" b="1" u="sng" dirty="0">
                <a:latin typeface="Book Antiqua" panose="02040602050305030304" pitchFamily="18" charset="0"/>
              </a:rPr>
              <a:t>ART. 1 COMMA 4 D.L. 6/07/2012 N. 95</a:t>
            </a:r>
            <a:r>
              <a:rPr lang="en-US" sz="3000" b="1" dirty="0" smtClean="0">
                <a:latin typeface="Book Antiqua" panose="02040602050305030304" pitchFamily="18" charset="0"/>
              </a:rPr>
              <a:t>)</a:t>
            </a:r>
          </a:p>
          <a:p>
            <a:pPr marL="0" indent="0" algn="ctr">
              <a:buNone/>
            </a:pPr>
            <a:endParaRPr lang="it-IT" sz="3000" dirty="0">
              <a:latin typeface="Book Antiqua" panose="02040602050305030304" pitchFamily="18" charset="0"/>
            </a:endParaRPr>
          </a:p>
          <a:p>
            <a:pPr marL="0" indent="0" algn="ctr">
              <a:buNone/>
            </a:pPr>
            <a:r>
              <a:rPr lang="it-IT" sz="3500" b="1" dirty="0" smtClean="0">
                <a:latin typeface="Book Antiqua" panose="02040602050305030304" pitchFamily="18" charset="0"/>
              </a:rPr>
              <a:t>D E R O G A  </a:t>
            </a:r>
            <a:r>
              <a:rPr lang="it-IT" sz="3500" b="1" dirty="0" err="1" smtClean="0">
                <a:latin typeface="Book Antiqua" panose="02040602050305030304" pitchFamily="18" charset="0"/>
              </a:rPr>
              <a:t>A</a:t>
            </a:r>
            <a:r>
              <a:rPr lang="it-IT" sz="3500" b="1" dirty="0" smtClean="0">
                <a:latin typeface="Book Antiqua" panose="02040602050305030304" pitchFamily="18" charset="0"/>
              </a:rPr>
              <a:t> </a:t>
            </a:r>
            <a:r>
              <a:rPr lang="it-IT" sz="3500" b="1" dirty="0">
                <a:latin typeface="Book Antiqua" panose="02040602050305030304" pitchFamily="18" charset="0"/>
              </a:rPr>
              <a:t>L </a:t>
            </a:r>
            <a:r>
              <a:rPr lang="it-IT" sz="3500" b="1" dirty="0" err="1">
                <a:latin typeface="Book Antiqua" panose="02040602050305030304" pitchFamily="18" charset="0"/>
              </a:rPr>
              <a:t>L</a:t>
            </a:r>
            <a:r>
              <a:rPr lang="it-IT" sz="3500" b="1" dirty="0">
                <a:latin typeface="Book Antiqua" panose="02040602050305030304" pitchFamily="18" charset="0"/>
              </a:rPr>
              <a:t> ’O B </a:t>
            </a:r>
            <a:r>
              <a:rPr lang="it-IT" sz="3500" b="1" dirty="0" err="1">
                <a:latin typeface="Book Antiqua" panose="02040602050305030304" pitchFamily="18" charset="0"/>
              </a:rPr>
              <a:t>B</a:t>
            </a:r>
            <a:r>
              <a:rPr lang="it-IT" sz="3500" b="1" dirty="0">
                <a:latin typeface="Book Antiqua" panose="02040602050305030304" pitchFamily="18" charset="0"/>
              </a:rPr>
              <a:t> L I G O  D I  R I C O R S O  A L </a:t>
            </a:r>
            <a:r>
              <a:rPr lang="it-IT" sz="3500" b="1" dirty="0" err="1">
                <a:latin typeface="Book Antiqua" panose="02040602050305030304" pitchFamily="18" charset="0"/>
              </a:rPr>
              <a:t>L</a:t>
            </a:r>
            <a:r>
              <a:rPr lang="it-IT" sz="3500" b="1" dirty="0">
                <a:latin typeface="Book Antiqua" panose="02040602050305030304" pitchFamily="18" charset="0"/>
              </a:rPr>
              <a:t> A   C. U. C.</a:t>
            </a:r>
            <a:endParaRPr lang="it-IT" sz="3500" dirty="0">
              <a:latin typeface="Book Antiqua" panose="02040602050305030304" pitchFamily="18" charset="0"/>
            </a:endParaRPr>
          </a:p>
          <a:p>
            <a:pPr marL="0" indent="0" algn="just">
              <a:buNone/>
            </a:pPr>
            <a:endParaRPr lang="it-IT" sz="3000" dirty="0" smtClean="0">
              <a:latin typeface="Book Antiqua" panose="02040602050305030304" pitchFamily="18" charset="0"/>
            </a:endParaRPr>
          </a:p>
          <a:p>
            <a:pPr marL="0" indent="0" algn="just">
              <a:buNone/>
            </a:pPr>
            <a:r>
              <a:rPr lang="it-IT" sz="3000" dirty="0" smtClean="0">
                <a:latin typeface="Book Antiqua" panose="02040602050305030304" pitchFamily="18" charset="0"/>
              </a:rPr>
              <a:t>Al </a:t>
            </a:r>
            <a:r>
              <a:rPr lang="it-IT" sz="3000" dirty="0">
                <a:latin typeface="Book Antiqua" panose="02040602050305030304" pitchFamily="18" charset="0"/>
              </a:rPr>
              <a:t>comma 3-bis dell'articolo 33 del codice di cui al decreto legislativo 12 aprile 2006, n. </a:t>
            </a:r>
            <a:r>
              <a:rPr lang="it-IT" sz="3000" dirty="0" smtClean="0">
                <a:latin typeface="Book Antiqua" panose="02040602050305030304" pitchFamily="18" charset="0"/>
              </a:rPr>
              <a:t>163</a:t>
            </a:r>
            <a:r>
              <a:rPr lang="it-IT" sz="3000" i="1" dirty="0">
                <a:latin typeface="Book Antiqua" panose="02040602050305030304" pitchFamily="18" charset="0"/>
              </a:rPr>
              <a:t>,</a:t>
            </a:r>
            <a:r>
              <a:rPr lang="it-IT" sz="3000" dirty="0" smtClean="0">
                <a:latin typeface="Book Antiqua" panose="02040602050305030304" pitchFamily="18" charset="0"/>
              </a:rPr>
              <a:t> </a:t>
            </a:r>
            <a:r>
              <a:rPr lang="it-IT" sz="3000" dirty="0">
                <a:latin typeface="Book Antiqua" panose="02040602050305030304" pitchFamily="18" charset="0"/>
              </a:rPr>
              <a:t>e successive modificazioni, è aggiunto, in fine, il seguente periodo: </a:t>
            </a:r>
          </a:p>
          <a:p>
            <a:pPr marL="0" indent="0" algn="just">
              <a:buNone/>
            </a:pPr>
            <a:r>
              <a:rPr lang="it-IT" sz="3000" dirty="0">
                <a:latin typeface="Book Antiqua" panose="02040602050305030304" pitchFamily="18" charset="0"/>
              </a:rPr>
              <a:t>«</a:t>
            </a:r>
            <a:r>
              <a:rPr lang="it-IT" sz="3000" i="1" u="sng" dirty="0">
                <a:latin typeface="Book Antiqua" panose="02040602050305030304" pitchFamily="18" charset="0"/>
              </a:rPr>
              <a:t>Le disposizioni di cui al presente comma </a:t>
            </a:r>
            <a:r>
              <a:rPr lang="it-IT" sz="3000" b="1" i="1" u="sng" dirty="0">
                <a:latin typeface="Book Antiqua" panose="02040602050305030304" pitchFamily="18" charset="0"/>
              </a:rPr>
              <a:t>non si applicano</a:t>
            </a:r>
            <a:r>
              <a:rPr lang="it-IT" sz="3000" i="1" u="sng" dirty="0">
                <a:latin typeface="Book Antiqua" panose="02040602050305030304" pitchFamily="18" charset="0"/>
              </a:rPr>
              <a:t> alle acquisizioni di lavori, servizi e forniture, </a:t>
            </a:r>
            <a:r>
              <a:rPr lang="it-IT" sz="3000" b="1" i="1" u="sng" dirty="0">
                <a:latin typeface="Book Antiqua" panose="02040602050305030304" pitchFamily="18" charset="0"/>
              </a:rPr>
              <a:t>effettuate in economia</a:t>
            </a:r>
            <a:r>
              <a:rPr lang="it-IT" sz="3000" i="1" u="sng" dirty="0">
                <a:latin typeface="Book Antiqua" panose="02040602050305030304" pitchFamily="18" charset="0"/>
              </a:rPr>
              <a:t> mediante </a:t>
            </a:r>
            <a:r>
              <a:rPr lang="it-IT" sz="3000" b="1" i="1" u="sng" dirty="0">
                <a:latin typeface="Book Antiqua" panose="02040602050305030304" pitchFamily="18" charset="0"/>
              </a:rPr>
              <a:t>amministrazione diretta</a:t>
            </a:r>
            <a:r>
              <a:rPr lang="it-IT" sz="3000" i="1" u="sng" dirty="0">
                <a:latin typeface="Book Antiqua" panose="02040602050305030304" pitchFamily="18" charset="0"/>
              </a:rPr>
              <a:t>, nonché nei </a:t>
            </a:r>
            <a:r>
              <a:rPr lang="it-IT" sz="3000" b="1" i="1" u="sng" dirty="0">
                <a:latin typeface="Book Antiqua" panose="02040602050305030304" pitchFamily="18" charset="0"/>
              </a:rPr>
              <a:t>casi di cui al secondo periodo del comma 8 e al secondo periodo del comma 11 dell'articolo 125</a:t>
            </a:r>
            <a:r>
              <a:rPr lang="it-IT" sz="3000" dirty="0">
                <a:latin typeface="Book Antiqua" panose="02040602050305030304" pitchFamily="18" charset="0"/>
              </a:rPr>
              <a:t>».</a:t>
            </a:r>
          </a:p>
          <a:p>
            <a:pPr marL="0" indent="0" algn="ctr">
              <a:buNone/>
            </a:pPr>
            <a:endParaRPr lang="it-IT" sz="2800" b="1" u="sng" dirty="0" smtClean="0">
              <a:latin typeface="Book Antiqua" panose="02040602050305030304" pitchFamily="18" charset="0"/>
            </a:endParaRPr>
          </a:p>
          <a:p>
            <a:pPr marL="0" indent="0" algn="ctr">
              <a:buNone/>
            </a:pPr>
            <a:r>
              <a:rPr lang="it-IT" sz="2800" b="1" u="sng" dirty="0" smtClean="0">
                <a:latin typeface="Book Antiqua" panose="02040602050305030304" pitchFamily="18" charset="0"/>
              </a:rPr>
              <a:t>(</a:t>
            </a:r>
            <a:r>
              <a:rPr lang="it-IT" sz="2800" b="1" u="sng" dirty="0">
                <a:latin typeface="Book Antiqua" panose="02040602050305030304" pitchFamily="18" charset="0"/>
              </a:rPr>
              <a:t>ART. 1 COMMA 343 L. 27/12/2013 N. 147</a:t>
            </a:r>
            <a:r>
              <a:rPr lang="it-IT" sz="2800" b="1" dirty="0">
                <a:latin typeface="Book Antiqua" panose="02040602050305030304" pitchFamily="18" charset="0"/>
              </a:rPr>
              <a:t>)</a:t>
            </a:r>
            <a:endParaRPr lang="it-IT" sz="2800" dirty="0">
              <a:latin typeface="Book Antiqua" panose="02040602050305030304" pitchFamily="18" charset="0"/>
            </a:endParaRPr>
          </a:p>
          <a:p>
            <a:pPr marL="0" indent="0">
              <a:buNone/>
            </a:pPr>
            <a:endParaRPr lang="it-IT" dirty="0"/>
          </a:p>
        </p:txBody>
      </p:sp>
    </p:spTree>
    <p:extLst>
      <p:ext uri="{BB962C8B-B14F-4D97-AF65-F5344CB8AC3E}">
        <p14:creationId xmlns="" xmlns:p14="http://schemas.microsoft.com/office/powerpoint/2010/main" val="29691160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rmAutofit/>
          </a:bodyPr>
          <a:lstStyle/>
          <a:p>
            <a:r>
              <a:rPr lang="it-IT" sz="2400" dirty="0" smtClean="0">
                <a:effectLst>
                  <a:outerShdw blurRad="38100" dist="38100" dir="2700000" algn="tl">
                    <a:srgbClr val="000000">
                      <a:alpha val="43137"/>
                    </a:srgbClr>
                  </a:outerShdw>
                </a:effectLst>
                <a:latin typeface="Book Antiqua" panose="02040602050305030304" pitchFamily="18" charset="0"/>
              </a:rPr>
              <a:t>NEL 2014 «ARRIVA» IL D.L. N. 66 </a:t>
            </a:r>
            <a:endParaRPr lang="it-IT" sz="2400" dirty="0">
              <a:effectLst>
                <a:outerShdw blurRad="38100" dist="38100" dir="2700000" algn="tl">
                  <a:srgbClr val="000000">
                    <a:alpha val="43137"/>
                  </a:srgbClr>
                </a:outerShdw>
              </a:effectLst>
              <a:latin typeface="Book Antiqua" panose="02040602050305030304" pitchFamily="18" charset="0"/>
            </a:endParaRPr>
          </a:p>
        </p:txBody>
      </p:sp>
      <p:sp>
        <p:nvSpPr>
          <p:cNvPr id="3" name="Segnaposto contenuto 2"/>
          <p:cNvSpPr>
            <a:spLocks noGrp="1"/>
          </p:cNvSpPr>
          <p:nvPr>
            <p:ph idx="1"/>
          </p:nvPr>
        </p:nvSpPr>
        <p:spPr>
          <a:xfrm>
            <a:off x="457200" y="1844825"/>
            <a:ext cx="8229600" cy="4176464"/>
          </a:xfrm>
        </p:spPr>
        <p:style>
          <a:lnRef idx="1">
            <a:schemeClr val="dk1"/>
          </a:lnRef>
          <a:fillRef idx="2">
            <a:schemeClr val="dk1"/>
          </a:fillRef>
          <a:effectRef idx="1">
            <a:schemeClr val="dk1"/>
          </a:effectRef>
          <a:fontRef idx="minor">
            <a:schemeClr val="dk1"/>
          </a:fontRef>
        </p:style>
        <p:txBody>
          <a:bodyPr>
            <a:normAutofit/>
          </a:bodyPr>
          <a:lstStyle/>
          <a:p>
            <a:pPr marL="0" indent="0" algn="ctr">
              <a:buNone/>
            </a:pPr>
            <a:r>
              <a:rPr lang="it-IT" sz="1900" b="1" dirty="0">
                <a:latin typeface="Book Antiqua" panose="02040602050305030304" pitchFamily="18" charset="0"/>
              </a:rPr>
              <a:t>L’ART. 33 COMMA 3 BIS </a:t>
            </a:r>
            <a:r>
              <a:rPr lang="it-IT" sz="1900" b="1" dirty="0" smtClean="0">
                <a:latin typeface="Book Antiqua" panose="02040602050305030304" pitchFamily="18" charset="0"/>
              </a:rPr>
              <a:t>- COME APPENA ESPOSTO – </a:t>
            </a:r>
          </a:p>
          <a:p>
            <a:pPr marL="0" indent="0" algn="ctr">
              <a:buNone/>
            </a:pPr>
            <a:r>
              <a:rPr lang="it-IT" sz="1900" b="1" u="sng" dirty="0" smtClean="0">
                <a:latin typeface="Book Antiqua" panose="02040602050305030304" pitchFamily="18" charset="0"/>
              </a:rPr>
              <a:t>NON </a:t>
            </a:r>
            <a:r>
              <a:rPr lang="it-IT" sz="1900" b="1" u="sng" dirty="0">
                <a:latin typeface="Book Antiqua" panose="02040602050305030304" pitchFamily="18" charset="0"/>
              </a:rPr>
              <a:t>E’ PIU’ VIGENTE</a:t>
            </a:r>
            <a:r>
              <a:rPr lang="it-IT" sz="1900" b="1" dirty="0">
                <a:latin typeface="Book Antiqua" panose="02040602050305030304" pitchFamily="18" charset="0"/>
              </a:rPr>
              <a:t> </a:t>
            </a:r>
            <a:endParaRPr lang="it-IT" sz="1900" dirty="0">
              <a:latin typeface="Book Antiqua" panose="02040602050305030304" pitchFamily="18" charset="0"/>
            </a:endParaRPr>
          </a:p>
          <a:p>
            <a:pPr marL="0" indent="0" algn="ctr">
              <a:buNone/>
            </a:pPr>
            <a:endParaRPr lang="it-IT" sz="1900" b="1" dirty="0" smtClean="0">
              <a:latin typeface="Book Antiqua" panose="02040602050305030304" pitchFamily="18" charset="0"/>
            </a:endParaRPr>
          </a:p>
          <a:p>
            <a:pPr marL="0" indent="0" algn="ctr">
              <a:buNone/>
            </a:pPr>
            <a:r>
              <a:rPr lang="it-IT" sz="1900" b="1" dirty="0" smtClean="0">
                <a:latin typeface="Book Antiqua" panose="02040602050305030304" pitchFamily="18" charset="0"/>
              </a:rPr>
              <a:t>LA SUA ENTRATA IN </a:t>
            </a:r>
            <a:r>
              <a:rPr lang="it-IT" sz="1900" b="1" dirty="0">
                <a:latin typeface="Book Antiqua" panose="02040602050305030304" pitchFamily="18" charset="0"/>
              </a:rPr>
              <a:t>VIGORE, PERALTRO, ERA STATA </a:t>
            </a:r>
            <a:endParaRPr lang="it-IT" sz="1900" b="1" dirty="0" smtClean="0">
              <a:latin typeface="Book Antiqua" panose="02040602050305030304" pitchFamily="18" charset="0"/>
            </a:endParaRPr>
          </a:p>
          <a:p>
            <a:pPr marL="0" lvl="0" indent="0" algn="ctr">
              <a:buNone/>
            </a:pPr>
            <a:r>
              <a:rPr lang="it-IT" sz="1900" b="1" dirty="0" smtClean="0">
                <a:latin typeface="Book Antiqua" panose="02040602050305030304" pitchFamily="18" charset="0"/>
              </a:rPr>
              <a:t>(</a:t>
            </a:r>
            <a:r>
              <a:rPr lang="it-IT" sz="1900" b="1" dirty="0">
                <a:latin typeface="Book Antiqua" panose="02040602050305030304" pitchFamily="18" charset="0"/>
              </a:rPr>
              <a:t>ART. 29, COMMA 11-TER, DEL DECRETO-LEGGE 29  DICEMBRE  2011, N. 216– ART. 5-TER DEL DECRETO-LEGGE 26 APRILE 2013, N. 43 - ART. 3 COMMA 1 BIS D.L. 30/12/2013 N. 150)</a:t>
            </a:r>
            <a:r>
              <a:rPr lang="it-IT" sz="1900" dirty="0">
                <a:latin typeface="Book Antiqua" panose="02040602050305030304" pitchFamily="18" charset="0"/>
              </a:rPr>
              <a:t> </a:t>
            </a:r>
            <a:endParaRPr lang="it-IT" sz="1900" dirty="0" smtClean="0">
              <a:latin typeface="Book Antiqua" panose="02040602050305030304" pitchFamily="18" charset="0"/>
            </a:endParaRPr>
          </a:p>
          <a:p>
            <a:pPr marL="0" lvl="0" indent="0" algn="ctr">
              <a:buNone/>
            </a:pPr>
            <a:endParaRPr lang="it-IT" sz="1900" dirty="0">
              <a:latin typeface="Book Antiqua" panose="02040602050305030304" pitchFamily="18" charset="0"/>
            </a:endParaRPr>
          </a:p>
          <a:p>
            <a:pPr marL="0" indent="0" algn="ctr">
              <a:buNone/>
            </a:pPr>
            <a:r>
              <a:rPr lang="it-IT" sz="1900" b="1" u="sng" dirty="0">
                <a:latin typeface="Book Antiqua" panose="02040602050305030304" pitchFamily="18" charset="0"/>
              </a:rPr>
              <a:t>D I F </a:t>
            </a:r>
            <a:r>
              <a:rPr lang="it-IT" sz="1900" b="1" u="sng" dirty="0" err="1">
                <a:latin typeface="Book Antiqua" panose="02040602050305030304" pitchFamily="18" charset="0"/>
              </a:rPr>
              <a:t>F</a:t>
            </a:r>
            <a:r>
              <a:rPr lang="it-IT" sz="1900" b="1" u="sng" dirty="0">
                <a:latin typeface="Book Antiqua" panose="02040602050305030304" pitchFamily="18" charset="0"/>
              </a:rPr>
              <a:t> E R I T A   </a:t>
            </a:r>
            <a:r>
              <a:rPr lang="it-IT" sz="1900" b="1" u="sng" dirty="0" err="1">
                <a:latin typeface="Book Antiqua" panose="02040602050305030304" pitchFamily="18" charset="0"/>
              </a:rPr>
              <a:t>A</a:t>
            </a:r>
            <a:r>
              <a:rPr lang="it-IT" sz="1900" b="1" u="sng" dirty="0">
                <a:latin typeface="Book Antiqua" panose="02040602050305030304" pitchFamily="18" charset="0"/>
              </a:rPr>
              <a:t> L   1  L U G L I O   2 0 1 4</a:t>
            </a:r>
            <a:endParaRPr lang="it-IT" sz="1900" dirty="0">
              <a:latin typeface="Book Antiqua" panose="02040602050305030304" pitchFamily="18" charset="0"/>
            </a:endParaRPr>
          </a:p>
          <a:p>
            <a:endParaRPr lang="it-IT" dirty="0"/>
          </a:p>
        </p:txBody>
      </p:sp>
    </p:spTree>
    <p:extLst>
      <p:ext uri="{BB962C8B-B14F-4D97-AF65-F5344CB8AC3E}">
        <p14:creationId xmlns="" xmlns:p14="http://schemas.microsoft.com/office/powerpoint/2010/main" val="37080033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Autofit/>
          </a:bodyPr>
          <a:lstStyle/>
          <a:p>
            <a:r>
              <a:rPr lang="it-IT" sz="2000" b="1" dirty="0">
                <a:effectLst>
                  <a:outerShdw blurRad="38100" dist="38100" dir="2700000" algn="tl">
                    <a:srgbClr val="000000">
                      <a:alpha val="43137"/>
                    </a:srgbClr>
                  </a:outerShdw>
                </a:effectLst>
                <a:latin typeface="Book Antiqua" panose="02040602050305030304" pitchFamily="18" charset="0"/>
              </a:rPr>
              <a:t>LA FORMULAZIONE DEL NUOVO COMMA 3 BIS </a:t>
            </a:r>
            <a:r>
              <a:rPr lang="it-IT" sz="2000" b="1" dirty="0" smtClean="0">
                <a:effectLst>
                  <a:outerShdw blurRad="38100" dist="38100" dir="2700000" algn="tl">
                    <a:srgbClr val="000000">
                      <a:alpha val="43137"/>
                    </a:srgbClr>
                  </a:outerShdw>
                </a:effectLst>
                <a:latin typeface="Book Antiqua" panose="02040602050305030304" pitchFamily="18" charset="0"/>
              </a:rPr>
              <a:t/>
            </a:r>
            <a:br>
              <a:rPr lang="it-IT" sz="2000" b="1" dirty="0" smtClean="0">
                <a:effectLst>
                  <a:outerShdw blurRad="38100" dist="38100" dir="2700000" algn="tl">
                    <a:srgbClr val="000000">
                      <a:alpha val="43137"/>
                    </a:srgbClr>
                  </a:outerShdw>
                </a:effectLst>
                <a:latin typeface="Book Antiqua" panose="02040602050305030304" pitchFamily="18" charset="0"/>
              </a:rPr>
            </a:br>
            <a:r>
              <a:rPr lang="it-IT" sz="2000" b="1" dirty="0">
                <a:effectLst>
                  <a:outerShdw blurRad="38100" dist="38100" dir="2700000" algn="tl">
                    <a:srgbClr val="000000">
                      <a:alpha val="43137"/>
                    </a:srgbClr>
                  </a:outerShdw>
                </a:effectLst>
                <a:latin typeface="Book Antiqua" panose="02040602050305030304" pitchFamily="18" charset="0"/>
              </a:rPr>
              <a:t>(</a:t>
            </a:r>
            <a:r>
              <a:rPr lang="it-IT" sz="2000" b="1" dirty="0" smtClean="0">
                <a:effectLst>
                  <a:outerShdw blurRad="38100" dist="38100" dir="2700000" algn="tl">
                    <a:srgbClr val="000000">
                      <a:alpha val="43137"/>
                    </a:srgbClr>
                  </a:outerShdw>
                </a:effectLst>
                <a:latin typeface="Book Antiqua" panose="02040602050305030304" pitchFamily="18" charset="0"/>
              </a:rPr>
              <a:t>MA </a:t>
            </a:r>
            <a:r>
              <a:rPr lang="it-IT" sz="2000" b="1" dirty="0">
                <a:effectLst>
                  <a:outerShdw blurRad="38100" dist="38100" dir="2700000" algn="tl">
                    <a:srgbClr val="000000">
                      <a:alpha val="43137"/>
                    </a:srgbClr>
                  </a:outerShdw>
                </a:effectLst>
                <a:latin typeface="Book Antiqua" panose="02040602050305030304" pitchFamily="18" charset="0"/>
              </a:rPr>
              <a:t>CHE VERRA’  PROBABILMENTE </a:t>
            </a:r>
            <a:r>
              <a:rPr lang="it-IT" sz="2000" b="1" u="sng" dirty="0">
                <a:effectLst>
                  <a:outerShdw blurRad="38100" dist="38100" dir="2700000" algn="tl">
                    <a:srgbClr val="000000">
                      <a:alpha val="43137"/>
                    </a:srgbClr>
                  </a:outerShdw>
                </a:effectLst>
                <a:latin typeface="Book Antiqua" panose="02040602050305030304" pitchFamily="18" charset="0"/>
              </a:rPr>
              <a:t>MODIFICATA</a:t>
            </a:r>
            <a:r>
              <a:rPr lang="it-IT" sz="2000" b="1" dirty="0">
                <a:effectLst>
                  <a:outerShdw blurRad="38100" dist="38100" dir="2700000" algn="tl">
                    <a:srgbClr val="000000">
                      <a:alpha val="43137"/>
                    </a:srgbClr>
                  </a:outerShdw>
                </a:effectLst>
                <a:latin typeface="Book Antiqua" panose="02040602050305030304" pitchFamily="18" charset="0"/>
              </a:rPr>
              <a:t> IN SEDE DI CONVERSIONE IN LEGGE – ENTRO IL </a:t>
            </a:r>
            <a:r>
              <a:rPr lang="it-IT" sz="2000" b="1" u="sng" dirty="0">
                <a:effectLst>
                  <a:outerShdw blurRad="38100" dist="38100" dir="2700000" algn="tl">
                    <a:srgbClr val="000000">
                      <a:alpha val="43137"/>
                    </a:srgbClr>
                  </a:outerShdw>
                </a:effectLst>
                <a:latin typeface="Book Antiqua" panose="02040602050305030304" pitchFamily="18" charset="0"/>
              </a:rPr>
              <a:t>24 GIUGNO</a:t>
            </a:r>
            <a:r>
              <a:rPr lang="it-IT" sz="2000" b="1" dirty="0" smtClean="0">
                <a:effectLst>
                  <a:outerShdw blurRad="38100" dist="38100" dir="2700000" algn="tl">
                    <a:srgbClr val="000000">
                      <a:alpha val="43137"/>
                    </a:srgbClr>
                  </a:outerShdw>
                </a:effectLst>
                <a:latin typeface="Book Antiqua" panose="02040602050305030304" pitchFamily="18" charset="0"/>
              </a:rPr>
              <a:t>)</a:t>
            </a:r>
            <a:endParaRPr lang="it-IT" sz="2000" dirty="0">
              <a:effectLst>
                <a:outerShdw blurRad="38100" dist="38100" dir="2700000" algn="tl">
                  <a:srgbClr val="000000">
                    <a:alpha val="43137"/>
                  </a:srgbClr>
                </a:outerShdw>
              </a:effectLst>
              <a:latin typeface="Book Antiqua" panose="02040602050305030304" pitchFamily="18" charset="0"/>
            </a:endParaRPr>
          </a:p>
        </p:txBody>
      </p:sp>
      <p:sp>
        <p:nvSpPr>
          <p:cNvPr id="3" name="Segnaposto contenuto 2"/>
          <p:cNvSpPr>
            <a:spLocks noGrp="1"/>
          </p:cNvSpPr>
          <p:nvPr>
            <p:ph idx="1"/>
          </p:nvPr>
        </p:nvSpPr>
        <p:spPr>
          <a:xfrm>
            <a:off x="457200" y="1844824"/>
            <a:ext cx="8229600" cy="4281339"/>
          </a:xfrm>
        </p:spPr>
        <p:style>
          <a:lnRef idx="1">
            <a:schemeClr val="dk1"/>
          </a:lnRef>
          <a:fillRef idx="2">
            <a:schemeClr val="dk1"/>
          </a:fillRef>
          <a:effectRef idx="1">
            <a:schemeClr val="dk1"/>
          </a:effectRef>
          <a:fontRef idx="minor">
            <a:schemeClr val="dk1"/>
          </a:fontRef>
        </p:style>
        <p:txBody>
          <a:bodyPr>
            <a:normAutofit/>
          </a:bodyPr>
          <a:lstStyle/>
          <a:p>
            <a:pPr marL="0" indent="0" algn="just">
              <a:buNone/>
            </a:pPr>
            <a:r>
              <a:rPr lang="it-IT" sz="2000" dirty="0" smtClean="0">
                <a:latin typeface="Book Antiqua" panose="02040602050305030304" pitchFamily="18" charset="0"/>
              </a:rPr>
              <a:t>3-bis</a:t>
            </a:r>
            <a:r>
              <a:rPr lang="it-IT" sz="2000" dirty="0">
                <a:latin typeface="Book Antiqua" panose="02040602050305030304" pitchFamily="18" charset="0"/>
              </a:rPr>
              <a:t>.  </a:t>
            </a:r>
            <a:r>
              <a:rPr lang="it-IT" sz="2000" b="1" dirty="0">
                <a:latin typeface="Book Antiqua" panose="02040602050305030304" pitchFamily="18" charset="0"/>
              </a:rPr>
              <a:t>I COMUNI NON CAPOLUOGO DI PROVINCIA</a:t>
            </a:r>
            <a:r>
              <a:rPr lang="it-IT" sz="2000" dirty="0">
                <a:latin typeface="Book Antiqua" panose="02040602050305030304" pitchFamily="18" charset="0"/>
              </a:rPr>
              <a:t> procedono all'acquisizione di lavori, beni e servizi nell'ambito delle </a:t>
            </a:r>
            <a:r>
              <a:rPr lang="it-IT" sz="2000" b="1" u="sng" dirty="0">
                <a:latin typeface="Book Antiqua" panose="02040602050305030304" pitchFamily="18" charset="0"/>
              </a:rPr>
              <a:t>unioni dei comuni</a:t>
            </a:r>
            <a:r>
              <a:rPr lang="it-IT" sz="2000" dirty="0">
                <a:latin typeface="Book Antiqua" panose="02040602050305030304" pitchFamily="18" charset="0"/>
              </a:rPr>
              <a:t> di cui all'articolo 32 del decreto legislativo 15 agosto 2000, n. 267, ove esistenti, ovvero costituendo un </a:t>
            </a:r>
            <a:r>
              <a:rPr lang="it-IT" sz="2000" u="sng" dirty="0">
                <a:latin typeface="Book Antiqua" panose="02040602050305030304" pitchFamily="18" charset="0"/>
              </a:rPr>
              <a:t>apposito </a:t>
            </a:r>
            <a:r>
              <a:rPr lang="it-IT" sz="2000" b="1" u="sng" dirty="0">
                <a:latin typeface="Book Antiqua" panose="02040602050305030304" pitchFamily="18" charset="0"/>
              </a:rPr>
              <a:t>accordo consortile</a:t>
            </a:r>
            <a:r>
              <a:rPr lang="it-IT" sz="2000" u="sng" dirty="0">
                <a:latin typeface="Book Antiqua" panose="02040602050305030304" pitchFamily="18" charset="0"/>
              </a:rPr>
              <a:t> tra i comuni medesimi e avvalendosi dei competenti uffici</a:t>
            </a:r>
            <a:r>
              <a:rPr lang="it-IT" sz="2000" dirty="0">
                <a:latin typeface="Book Antiqua" panose="02040602050305030304" pitchFamily="18" charset="0"/>
              </a:rPr>
              <a:t>, ovvero </a:t>
            </a:r>
            <a:r>
              <a:rPr lang="it-IT" sz="2000" u="sng" dirty="0">
                <a:latin typeface="Book Antiqua" panose="02040602050305030304" pitchFamily="18" charset="0"/>
              </a:rPr>
              <a:t>ricorrendo ad un </a:t>
            </a:r>
            <a:r>
              <a:rPr lang="it-IT" sz="2000" b="1" u="sng" dirty="0">
                <a:latin typeface="Book Antiqua" panose="02040602050305030304" pitchFamily="18" charset="0"/>
              </a:rPr>
              <a:t>soggetto aggregatore</a:t>
            </a:r>
            <a:r>
              <a:rPr lang="it-IT" sz="2000" u="sng" dirty="0">
                <a:latin typeface="Book Antiqua" panose="02040602050305030304" pitchFamily="18" charset="0"/>
              </a:rPr>
              <a:t> o alle </a:t>
            </a:r>
            <a:r>
              <a:rPr lang="it-IT" sz="2000" b="1" u="sng" dirty="0">
                <a:latin typeface="Book Antiqua" panose="02040602050305030304" pitchFamily="18" charset="0"/>
              </a:rPr>
              <a:t>province</a:t>
            </a:r>
            <a:r>
              <a:rPr lang="it-IT" sz="2000" u="sng" dirty="0">
                <a:latin typeface="Book Antiqua" panose="02040602050305030304" pitchFamily="18" charset="0"/>
              </a:rPr>
              <a:t>, ai sensi della legge 7 aprile 2014, n. </a:t>
            </a:r>
            <a:r>
              <a:rPr lang="it-IT" sz="2000" u="sng" dirty="0" smtClean="0">
                <a:latin typeface="Book Antiqua" panose="02040602050305030304" pitchFamily="18" charset="0"/>
              </a:rPr>
              <a:t>56</a:t>
            </a:r>
            <a:r>
              <a:rPr lang="it-IT" sz="2000" dirty="0">
                <a:latin typeface="Book Antiqua" panose="02040602050305030304" pitchFamily="18" charset="0"/>
              </a:rPr>
              <a:t>.</a:t>
            </a:r>
            <a:r>
              <a:rPr lang="it-IT" sz="2000" dirty="0" smtClean="0">
                <a:latin typeface="Book Antiqua" panose="02040602050305030304" pitchFamily="18" charset="0"/>
              </a:rPr>
              <a:t> </a:t>
            </a:r>
            <a:r>
              <a:rPr lang="it-IT" sz="2000" b="1" dirty="0">
                <a:latin typeface="Book Antiqua" panose="02040602050305030304" pitchFamily="18" charset="0"/>
              </a:rPr>
              <a:t>IN ALTERNATIVA</a:t>
            </a:r>
            <a:r>
              <a:rPr lang="it-IT" sz="2000" dirty="0">
                <a:latin typeface="Book Antiqua" panose="02040602050305030304" pitchFamily="18" charset="0"/>
              </a:rPr>
              <a:t>, gli stessi Comuni </a:t>
            </a:r>
            <a:r>
              <a:rPr lang="it-IT" sz="2000" b="1" dirty="0" smtClean="0">
                <a:latin typeface="Book Antiqua" panose="02040602050305030304" pitchFamily="18" charset="0"/>
              </a:rPr>
              <a:t>POSSONO EFFETTUARE I PROPRI ACQUISTI </a:t>
            </a:r>
            <a:r>
              <a:rPr lang="it-IT" sz="2000" dirty="0" smtClean="0">
                <a:latin typeface="Book Antiqua" panose="02040602050305030304" pitchFamily="18" charset="0"/>
              </a:rPr>
              <a:t>attraverso </a:t>
            </a:r>
            <a:r>
              <a:rPr lang="it-IT" sz="2000" dirty="0">
                <a:latin typeface="Book Antiqua" panose="02040602050305030304" pitchFamily="18" charset="0"/>
              </a:rPr>
              <a:t>gli strumenti elettronici di acquisto gestiti da </a:t>
            </a:r>
            <a:r>
              <a:rPr lang="it-IT" sz="2000" dirty="0" err="1">
                <a:latin typeface="Book Antiqua" panose="02040602050305030304" pitchFamily="18" charset="0"/>
              </a:rPr>
              <a:t>Consip</a:t>
            </a:r>
            <a:r>
              <a:rPr lang="it-IT" sz="2000" dirty="0">
                <a:latin typeface="Book Antiqua" panose="02040602050305030304" pitchFamily="18" charset="0"/>
              </a:rPr>
              <a:t> S.p.A. o da altro soggetto aggregatore di riferimento.</a:t>
            </a:r>
          </a:p>
          <a:p>
            <a:pPr marL="0" indent="0" algn="ctr">
              <a:buNone/>
            </a:pPr>
            <a:endParaRPr lang="it-IT" sz="1600" b="1" u="sng" dirty="0" smtClean="0">
              <a:latin typeface="Book Antiqua" panose="02040602050305030304" pitchFamily="18" charset="0"/>
            </a:endParaRPr>
          </a:p>
          <a:p>
            <a:pPr marL="0" indent="0" algn="ctr">
              <a:buNone/>
            </a:pPr>
            <a:r>
              <a:rPr lang="it-IT" sz="1400" b="1" u="sng" dirty="0" smtClean="0">
                <a:latin typeface="Book Antiqua" panose="02040602050305030304" pitchFamily="18" charset="0"/>
              </a:rPr>
              <a:t>(</a:t>
            </a:r>
            <a:r>
              <a:rPr lang="it-IT" sz="1400" b="1" u="sng" dirty="0">
                <a:latin typeface="Book Antiqua" panose="02040602050305030304" pitchFamily="18" charset="0"/>
              </a:rPr>
              <a:t>ART. 9 COMMA 4 D.L. 24 APRILE 2014)</a:t>
            </a:r>
            <a:endParaRPr lang="it-IT" sz="1400" dirty="0">
              <a:latin typeface="Book Antiqua" panose="02040602050305030304" pitchFamily="18" charset="0"/>
            </a:endParaRPr>
          </a:p>
          <a:p>
            <a:endParaRPr lang="it-IT" dirty="0"/>
          </a:p>
        </p:txBody>
      </p:sp>
    </p:spTree>
    <p:extLst>
      <p:ext uri="{BB962C8B-B14F-4D97-AF65-F5344CB8AC3E}">
        <p14:creationId xmlns="" xmlns:p14="http://schemas.microsoft.com/office/powerpoint/2010/main" val="34290190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rmAutofit/>
          </a:bodyPr>
          <a:lstStyle/>
          <a:p>
            <a:r>
              <a:rPr lang="it-IT" sz="2000" b="1" dirty="0">
                <a:effectLst>
                  <a:outerShdw blurRad="38100" dist="38100" dir="2700000" algn="tl">
                    <a:srgbClr val="000000">
                      <a:alpha val="43137"/>
                    </a:srgbClr>
                  </a:outerShdw>
                </a:effectLst>
                <a:latin typeface="Book Antiqua" panose="02040602050305030304" pitchFamily="18" charset="0"/>
              </a:rPr>
              <a:t>P R I N C I P A L I   N O V I T A’   </a:t>
            </a:r>
            <a:r>
              <a:rPr lang="it-IT" sz="2000" b="1" dirty="0" smtClean="0">
                <a:effectLst>
                  <a:outerShdw blurRad="38100" dist="38100" dir="2700000" algn="tl">
                    <a:srgbClr val="000000">
                      <a:alpha val="43137"/>
                    </a:srgbClr>
                  </a:outerShdw>
                </a:effectLst>
                <a:latin typeface="Book Antiqua" panose="02040602050305030304" pitchFamily="18" charset="0"/>
              </a:rPr>
              <a:t>I N T R O D O T </a:t>
            </a:r>
            <a:r>
              <a:rPr lang="it-IT" sz="2000" b="1" dirty="0" err="1" smtClean="0">
                <a:effectLst>
                  <a:outerShdw blurRad="38100" dist="38100" dir="2700000" algn="tl">
                    <a:srgbClr val="000000">
                      <a:alpha val="43137"/>
                    </a:srgbClr>
                  </a:outerShdw>
                </a:effectLst>
                <a:latin typeface="Book Antiqua" panose="02040602050305030304" pitchFamily="18" charset="0"/>
              </a:rPr>
              <a:t>T</a:t>
            </a:r>
            <a:r>
              <a:rPr lang="it-IT" sz="2000" b="1" dirty="0" smtClean="0">
                <a:effectLst>
                  <a:outerShdw blurRad="38100" dist="38100" dir="2700000" algn="tl">
                    <a:srgbClr val="000000">
                      <a:alpha val="43137"/>
                    </a:srgbClr>
                  </a:outerShdw>
                </a:effectLst>
                <a:latin typeface="Book Antiqua" panose="02040602050305030304" pitchFamily="18" charset="0"/>
              </a:rPr>
              <a:t> E  </a:t>
            </a:r>
            <a:br>
              <a:rPr lang="it-IT" sz="2000" b="1" dirty="0" smtClean="0">
                <a:effectLst>
                  <a:outerShdw blurRad="38100" dist="38100" dir="2700000" algn="tl">
                    <a:srgbClr val="000000">
                      <a:alpha val="43137"/>
                    </a:srgbClr>
                  </a:outerShdw>
                </a:effectLst>
                <a:latin typeface="Book Antiqua" panose="02040602050305030304" pitchFamily="18" charset="0"/>
              </a:rPr>
            </a:br>
            <a:r>
              <a:rPr lang="it-IT" sz="2000" b="1" dirty="0" smtClean="0">
                <a:effectLst>
                  <a:outerShdw blurRad="38100" dist="38100" dir="2700000" algn="tl">
                    <a:srgbClr val="000000">
                      <a:alpha val="43137"/>
                    </a:srgbClr>
                  </a:outerShdw>
                </a:effectLst>
                <a:latin typeface="Book Antiqua" panose="02040602050305030304" pitchFamily="18" charset="0"/>
              </a:rPr>
              <a:t>A L  C O M </a:t>
            </a:r>
            <a:r>
              <a:rPr lang="it-IT" sz="2000" b="1" dirty="0" err="1" smtClean="0">
                <a:effectLst>
                  <a:outerShdw blurRad="38100" dist="38100" dir="2700000" algn="tl">
                    <a:srgbClr val="000000">
                      <a:alpha val="43137"/>
                    </a:srgbClr>
                  </a:outerShdw>
                </a:effectLst>
                <a:latin typeface="Book Antiqua" panose="02040602050305030304" pitchFamily="18" charset="0"/>
              </a:rPr>
              <a:t>M</a:t>
            </a:r>
            <a:r>
              <a:rPr lang="it-IT" sz="2000" b="1" dirty="0" smtClean="0">
                <a:effectLst>
                  <a:outerShdw blurRad="38100" dist="38100" dir="2700000" algn="tl">
                    <a:srgbClr val="000000">
                      <a:alpha val="43137"/>
                    </a:srgbClr>
                  </a:outerShdw>
                </a:effectLst>
                <a:latin typeface="Book Antiqua" panose="02040602050305030304" pitchFamily="18" charset="0"/>
              </a:rPr>
              <a:t> A  33  BIS</a:t>
            </a:r>
            <a:endParaRPr lang="it-IT" sz="2000" dirty="0">
              <a:effectLst>
                <a:outerShdw blurRad="38100" dist="38100" dir="2700000" algn="tl">
                  <a:srgbClr val="000000">
                    <a:alpha val="43137"/>
                  </a:srgbClr>
                </a:outerShdw>
              </a:effectLst>
              <a:latin typeface="Book Antiqua" panose="02040602050305030304" pitchFamily="18" charset="0"/>
            </a:endParaRPr>
          </a:p>
        </p:txBody>
      </p:sp>
      <p:sp>
        <p:nvSpPr>
          <p:cNvPr id="3" name="Segnaposto contenuto 2"/>
          <p:cNvSpPr>
            <a:spLocks noGrp="1"/>
          </p:cNvSpPr>
          <p:nvPr>
            <p:ph idx="1"/>
          </p:nvPr>
        </p:nvSpPr>
        <p:spPr>
          <a:xfrm>
            <a:off x="457200" y="1600200"/>
            <a:ext cx="8229600" cy="4637112"/>
          </a:xfrm>
        </p:spPr>
        <p:style>
          <a:lnRef idx="1">
            <a:schemeClr val="dk1"/>
          </a:lnRef>
          <a:fillRef idx="2">
            <a:schemeClr val="dk1"/>
          </a:fillRef>
          <a:effectRef idx="1">
            <a:schemeClr val="dk1"/>
          </a:effectRef>
          <a:fontRef idx="minor">
            <a:schemeClr val="dk1"/>
          </a:fontRef>
        </p:style>
        <p:txBody>
          <a:bodyPr anchor="ctr">
            <a:normAutofit fontScale="32500" lnSpcReduction="20000"/>
          </a:bodyPr>
          <a:lstStyle/>
          <a:p>
            <a:pPr algn="just">
              <a:buFont typeface="Wingdings" panose="05000000000000000000" pitchFamily="2" charset="2"/>
              <a:buChar char="q"/>
            </a:pPr>
            <a:r>
              <a:rPr lang="it-IT" sz="4300" dirty="0" smtClean="0">
                <a:latin typeface="Book Antiqua" panose="02040602050305030304" pitchFamily="18" charset="0"/>
              </a:rPr>
              <a:t>LA </a:t>
            </a:r>
            <a:r>
              <a:rPr lang="it-IT" sz="4300" dirty="0">
                <a:latin typeface="Book Antiqua" panose="02040602050305030304" pitchFamily="18" charset="0"/>
              </a:rPr>
              <a:t>NORMA NON RIGUARDA PIU’ SOLO I COMUNI INFERIORI AI 5.000 ABITANTI </a:t>
            </a:r>
            <a:r>
              <a:rPr lang="it-IT" sz="4300" b="1" dirty="0">
                <a:latin typeface="Book Antiqua" panose="02040602050305030304" pitchFamily="18" charset="0"/>
              </a:rPr>
              <a:t>MA </a:t>
            </a:r>
            <a:r>
              <a:rPr lang="it-IT" sz="4300" b="1" u="sng" dirty="0">
                <a:latin typeface="Book Antiqua" panose="02040602050305030304" pitchFamily="18" charset="0"/>
              </a:rPr>
              <a:t>TUTTI I COMUNI</a:t>
            </a:r>
            <a:r>
              <a:rPr lang="it-IT" sz="4300" dirty="0">
                <a:latin typeface="Book Antiqua" panose="02040602050305030304" pitchFamily="18" charset="0"/>
              </a:rPr>
              <a:t> - </a:t>
            </a:r>
            <a:r>
              <a:rPr lang="it-IT" sz="4300" u="sng" dirty="0">
                <a:latin typeface="Book Antiqua" panose="02040602050305030304" pitchFamily="18" charset="0"/>
              </a:rPr>
              <a:t>FATTO SALVO I COMUNI CAPOLUOGO DI PROVINCIA</a:t>
            </a:r>
            <a:r>
              <a:rPr lang="it-IT" sz="4300" b="1" dirty="0">
                <a:latin typeface="Book Antiqua" panose="02040602050305030304" pitchFamily="18" charset="0"/>
              </a:rPr>
              <a:t>;</a:t>
            </a:r>
            <a:endParaRPr lang="it-IT" sz="4300" dirty="0">
              <a:latin typeface="Book Antiqua" panose="02040602050305030304" pitchFamily="18" charset="0"/>
            </a:endParaRPr>
          </a:p>
          <a:p>
            <a:pPr algn="just">
              <a:buFont typeface="Wingdings" panose="05000000000000000000" pitchFamily="2" charset="2"/>
              <a:buChar char="q"/>
            </a:pPr>
            <a:endParaRPr lang="it-IT" sz="4300" dirty="0">
              <a:latin typeface="Book Antiqua" panose="02040602050305030304" pitchFamily="18" charset="0"/>
            </a:endParaRPr>
          </a:p>
          <a:p>
            <a:pPr lvl="0" algn="just">
              <a:buFont typeface="Wingdings" panose="05000000000000000000" pitchFamily="2" charset="2"/>
              <a:buChar char="q"/>
            </a:pPr>
            <a:r>
              <a:rPr lang="it-IT" sz="4300" b="1" u="sng" dirty="0" smtClean="0">
                <a:latin typeface="Book Antiqua" panose="02040602050305030304" pitchFamily="18" charset="0"/>
              </a:rPr>
              <a:t>ELIMINATO L’OBBLIGO DI RICORRERE AD UN’UNICA CENTRALE DI COMMITTENZA </a:t>
            </a:r>
            <a:r>
              <a:rPr lang="it-IT" sz="4300" u="sng" dirty="0" smtClean="0">
                <a:latin typeface="Book Antiqua" panose="02040602050305030304" pitchFamily="18" charset="0"/>
              </a:rPr>
              <a:t>(MA ANCORA DA COMPRENDERE IL LIMITE A MASSIMO DEI 35 SOGGETTI AGGREGATORI A LIVELLO NAZIONALE PREVISTO DAL COMMA 5 DELL’ART 9 DEL D.L. N. 66/2014)</a:t>
            </a:r>
            <a:r>
              <a:rPr lang="it-IT" sz="4300" dirty="0" smtClean="0">
                <a:latin typeface="Book Antiqua" panose="02040602050305030304" pitchFamily="18" charset="0"/>
              </a:rPr>
              <a:t>;</a:t>
            </a:r>
          </a:p>
          <a:p>
            <a:pPr marL="0" indent="0" algn="just">
              <a:buNone/>
            </a:pPr>
            <a:endParaRPr lang="it-IT" sz="4300" dirty="0">
              <a:latin typeface="Book Antiqua" panose="02040602050305030304" pitchFamily="18" charset="0"/>
            </a:endParaRPr>
          </a:p>
          <a:p>
            <a:pPr lvl="0" algn="just">
              <a:buFont typeface="Wingdings" panose="05000000000000000000" pitchFamily="2" charset="2"/>
              <a:buChar char="q"/>
            </a:pPr>
            <a:r>
              <a:rPr lang="it-IT" sz="4300" dirty="0" smtClean="0">
                <a:latin typeface="Book Antiqua" panose="02040602050305030304" pitchFamily="18" charset="0"/>
              </a:rPr>
              <a:t>OBBLIGO </a:t>
            </a:r>
            <a:r>
              <a:rPr lang="it-IT" sz="4300" dirty="0">
                <a:latin typeface="Book Antiqua" panose="02040602050305030304" pitchFamily="18" charset="0"/>
              </a:rPr>
              <a:t>DI RICORRERE PER </a:t>
            </a:r>
            <a:r>
              <a:rPr lang="it-IT" sz="4300" u="sng" dirty="0">
                <a:latin typeface="Book Antiqua" panose="02040602050305030304" pitchFamily="18" charset="0"/>
              </a:rPr>
              <a:t>ACQUISIZIONE DI LAVORI, SERVIZI E FORNITURE</a:t>
            </a:r>
            <a:r>
              <a:rPr lang="it-IT" sz="4300" dirty="0">
                <a:latin typeface="Book Antiqua" panose="02040602050305030304" pitchFamily="18" charset="0"/>
              </a:rPr>
              <a:t> A:</a:t>
            </a:r>
          </a:p>
          <a:p>
            <a:pPr lvl="1" algn="just">
              <a:buFont typeface="Wingdings" panose="05000000000000000000" pitchFamily="2" charset="2"/>
              <a:buChar char="v"/>
            </a:pPr>
            <a:r>
              <a:rPr lang="it-IT" sz="4300" dirty="0">
                <a:latin typeface="Book Antiqua" panose="02040602050305030304" pitchFamily="18" charset="0"/>
              </a:rPr>
              <a:t>UNIONE DI COMUNI EX ART. 32 TUEL (GIA’ PREVISTO NELLA VERSIONE NON PIU’ VIGENTE);</a:t>
            </a:r>
          </a:p>
          <a:p>
            <a:pPr lvl="1" algn="just">
              <a:buFont typeface="Wingdings" panose="05000000000000000000" pitchFamily="2" charset="2"/>
              <a:buChar char="v"/>
            </a:pPr>
            <a:r>
              <a:rPr lang="it-IT" sz="4300" dirty="0">
                <a:latin typeface="Book Antiqua" panose="02040602050305030304" pitchFamily="18" charset="0"/>
              </a:rPr>
              <a:t>APPOSITO ACCORDO CONSORTILE (GIA’ PREVISTO NELLA VERSIONE NON PIU’ VIGENTE) ED AVVALENDOSI DEI COMPETENTI UFFICI;</a:t>
            </a:r>
          </a:p>
          <a:p>
            <a:pPr lvl="1" algn="just">
              <a:buFont typeface="Wingdings" panose="05000000000000000000" pitchFamily="2" charset="2"/>
              <a:buChar char="v"/>
            </a:pPr>
            <a:r>
              <a:rPr lang="it-IT" sz="4300" dirty="0">
                <a:latin typeface="Book Antiqua" panose="02040602050305030304" pitchFamily="18" charset="0"/>
              </a:rPr>
              <a:t>UN </a:t>
            </a:r>
            <a:r>
              <a:rPr lang="it-IT" sz="4300" b="1" dirty="0">
                <a:latin typeface="Book Antiqua" panose="02040602050305030304" pitchFamily="18" charset="0"/>
              </a:rPr>
              <a:t>SOGGETTO AGGREGATORE</a:t>
            </a:r>
            <a:r>
              <a:rPr lang="it-IT" sz="4300" dirty="0">
                <a:latin typeface="Book Antiqua" panose="02040602050305030304" pitchFamily="18" charset="0"/>
              </a:rPr>
              <a:t>;</a:t>
            </a:r>
          </a:p>
          <a:p>
            <a:pPr lvl="1" algn="just">
              <a:buFont typeface="Wingdings" panose="05000000000000000000" pitchFamily="2" charset="2"/>
              <a:buChar char="v"/>
            </a:pPr>
            <a:r>
              <a:rPr lang="it-IT" sz="4300" dirty="0">
                <a:latin typeface="Book Antiqua" panose="02040602050305030304" pitchFamily="18" charset="0"/>
              </a:rPr>
              <a:t>LA </a:t>
            </a:r>
            <a:r>
              <a:rPr lang="it-IT" sz="4300" b="1" dirty="0">
                <a:latin typeface="Book Antiqua" panose="02040602050305030304" pitchFamily="18" charset="0"/>
              </a:rPr>
              <a:t>PROVINCIA</a:t>
            </a:r>
            <a:r>
              <a:rPr lang="it-IT" sz="4300" dirty="0">
                <a:latin typeface="Book Antiqua" panose="02040602050305030304" pitchFamily="18" charset="0"/>
              </a:rPr>
              <a:t> AI SENSI DELLA LEGGE N. 56/2014;</a:t>
            </a:r>
          </a:p>
          <a:p>
            <a:pPr marL="0" indent="0" algn="just">
              <a:buNone/>
            </a:pPr>
            <a:r>
              <a:rPr lang="it-IT" sz="4300" dirty="0">
                <a:latin typeface="Book Antiqua" panose="02040602050305030304" pitchFamily="18" charset="0"/>
              </a:rPr>
              <a:t> </a:t>
            </a:r>
          </a:p>
          <a:p>
            <a:pPr lvl="0" algn="just">
              <a:buFont typeface="Wingdings" panose="05000000000000000000" pitchFamily="2" charset="2"/>
              <a:buChar char="q"/>
            </a:pPr>
            <a:r>
              <a:rPr lang="it-IT" sz="4300" b="1" dirty="0">
                <a:latin typeface="Book Antiqua" panose="02040602050305030304" pitchFamily="18" charset="0"/>
              </a:rPr>
              <a:t>ELIMINATA LA DEROGA</a:t>
            </a:r>
            <a:r>
              <a:rPr lang="it-IT" sz="4300" dirty="0">
                <a:latin typeface="Book Antiqua" panose="02040602050305030304" pitchFamily="18" charset="0"/>
              </a:rPr>
              <a:t> ALLA SUA APPLICAZIONE PER I CASI DI </a:t>
            </a:r>
            <a:r>
              <a:rPr lang="it-IT" sz="4300" u="sng" dirty="0">
                <a:latin typeface="Book Antiqua" panose="02040602050305030304" pitchFamily="18" charset="0"/>
              </a:rPr>
              <a:t>AMMINISTRAZIONE DIRETTA ED AFFIDAMENTO DIRETTO</a:t>
            </a:r>
            <a:r>
              <a:rPr lang="it-IT" sz="4300" dirty="0">
                <a:latin typeface="Book Antiqua" panose="02040602050305030304" pitchFamily="18" charset="0"/>
              </a:rPr>
              <a:t>;</a:t>
            </a:r>
          </a:p>
          <a:p>
            <a:pPr marL="0" indent="0" algn="just">
              <a:buNone/>
            </a:pPr>
            <a:r>
              <a:rPr lang="it-IT" sz="4300" dirty="0">
                <a:latin typeface="Book Antiqua" panose="02040602050305030304" pitchFamily="18" charset="0"/>
              </a:rPr>
              <a:t> </a:t>
            </a:r>
          </a:p>
          <a:p>
            <a:pPr lvl="0" algn="just">
              <a:buFont typeface="Wingdings" panose="05000000000000000000" pitchFamily="2" charset="2"/>
              <a:buChar char="q"/>
            </a:pPr>
            <a:r>
              <a:rPr lang="it-IT" sz="4300" dirty="0">
                <a:latin typeface="Book Antiqua" panose="02040602050305030304" pitchFamily="18" charset="0"/>
              </a:rPr>
              <a:t>E’ ANCORA </a:t>
            </a:r>
            <a:r>
              <a:rPr lang="it-IT" sz="4300" b="1" dirty="0">
                <a:latin typeface="Book Antiqua" panose="02040602050305030304" pitchFamily="18" charset="0"/>
              </a:rPr>
              <a:t>CONSENTITA L’ALTERNATIVA</a:t>
            </a:r>
            <a:r>
              <a:rPr lang="it-IT" sz="4300" dirty="0">
                <a:latin typeface="Book Antiqua" panose="02040602050305030304" pitchFamily="18" charset="0"/>
              </a:rPr>
              <a:t> DI EVITARE IL RICORSO AI SOGGETTI </a:t>
            </a:r>
            <a:r>
              <a:rPr lang="it-IT" sz="4300" dirty="0" smtClean="0">
                <a:latin typeface="Book Antiqua" panose="02040602050305030304" pitchFamily="18" charset="0"/>
              </a:rPr>
              <a:t>SOPRA INDICATI  </a:t>
            </a:r>
            <a:r>
              <a:rPr lang="it-IT" sz="4300" dirty="0">
                <a:latin typeface="Book Antiqua" panose="02040602050305030304" pitchFamily="18" charset="0"/>
              </a:rPr>
              <a:t>ED OPERARE QUALE SINGOLO COMUNE RICORRENDO AL ME.P.A. O AGLI ALTRI STRUMENTI ELETTRONICI DI ACQUISTO PREVISTI DA ALTRO SOGGETTO </a:t>
            </a:r>
            <a:r>
              <a:rPr lang="it-IT" sz="4300" dirty="0" smtClean="0">
                <a:latin typeface="Book Antiqua" panose="02040602050305030304" pitchFamily="18" charset="0"/>
              </a:rPr>
              <a:t>AGGREGATORE</a:t>
            </a:r>
            <a:r>
              <a:rPr lang="it-IT" sz="4300" b="1" dirty="0">
                <a:latin typeface="Book Antiqua" panose="02040602050305030304" pitchFamily="18" charset="0"/>
              </a:rPr>
              <a:t> </a:t>
            </a:r>
            <a:r>
              <a:rPr lang="it-IT" sz="4300" b="1" u="sng" dirty="0" smtClean="0">
                <a:latin typeface="Book Antiqua" panose="02040602050305030304" pitchFamily="18" charset="0"/>
              </a:rPr>
              <a:t>SIA PER LAVORI</a:t>
            </a:r>
            <a:r>
              <a:rPr lang="it-IT" sz="4300" u="sng" dirty="0" smtClean="0">
                <a:latin typeface="Book Antiqua" panose="02040602050305030304" pitchFamily="18" charset="0"/>
              </a:rPr>
              <a:t> CHE PER SERVIZI E FORNITURE</a:t>
            </a:r>
            <a:r>
              <a:rPr lang="it-IT" sz="4300" dirty="0" smtClean="0">
                <a:latin typeface="Book Antiqua" panose="02040602050305030304" pitchFamily="18" charset="0"/>
              </a:rPr>
              <a:t>.</a:t>
            </a:r>
            <a:r>
              <a:rPr lang="it-IT" sz="4300" b="1" dirty="0" smtClean="0">
                <a:latin typeface="Book Antiqua" panose="02040602050305030304" pitchFamily="18" charset="0"/>
              </a:rPr>
              <a:t> </a:t>
            </a:r>
            <a:endParaRPr lang="it-IT" sz="4300" dirty="0">
              <a:latin typeface="Book Antiqua" panose="02040602050305030304" pitchFamily="18" charset="0"/>
            </a:endParaRPr>
          </a:p>
          <a:p>
            <a:pPr marL="0" indent="0" algn="just">
              <a:buNone/>
            </a:pPr>
            <a:endParaRPr lang="it-IT" sz="1600" dirty="0"/>
          </a:p>
        </p:txBody>
      </p:sp>
    </p:spTree>
    <p:extLst>
      <p:ext uri="{BB962C8B-B14F-4D97-AF65-F5344CB8AC3E}">
        <p14:creationId xmlns="" xmlns:p14="http://schemas.microsoft.com/office/powerpoint/2010/main" val="17607658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rmAutofit/>
          </a:bodyPr>
          <a:lstStyle/>
          <a:p>
            <a:r>
              <a:rPr lang="it-IT" sz="2000" b="1" dirty="0">
                <a:effectLst>
                  <a:outerShdw blurRad="38100" dist="38100" dir="2700000" algn="tl">
                    <a:srgbClr val="000000">
                      <a:alpha val="43137"/>
                    </a:srgbClr>
                  </a:outerShdw>
                </a:effectLst>
                <a:latin typeface="Book Antiqua" panose="02040602050305030304" pitchFamily="18" charset="0"/>
              </a:rPr>
              <a:t>P R O B L E M A T I C H E </a:t>
            </a:r>
            <a:r>
              <a:rPr lang="it-IT" sz="2000" b="1" dirty="0" smtClean="0">
                <a:effectLst>
                  <a:outerShdw blurRad="38100" dist="38100" dir="2700000" algn="tl">
                    <a:srgbClr val="000000">
                      <a:alpha val="43137"/>
                    </a:srgbClr>
                  </a:outerShdw>
                </a:effectLst>
                <a:latin typeface="Book Antiqua" panose="02040602050305030304" pitchFamily="18" charset="0"/>
              </a:rPr>
              <a:t> P O S T E  D A L </a:t>
            </a:r>
            <a:r>
              <a:rPr lang="it-IT" sz="2000" b="1" dirty="0" err="1" smtClean="0">
                <a:effectLst>
                  <a:outerShdw blurRad="38100" dist="38100" dir="2700000" algn="tl">
                    <a:srgbClr val="000000">
                      <a:alpha val="43137"/>
                    </a:srgbClr>
                  </a:outerShdw>
                </a:effectLst>
                <a:latin typeface="Book Antiqua" panose="02040602050305030304" pitchFamily="18" charset="0"/>
              </a:rPr>
              <a:t>L</a:t>
            </a:r>
            <a:r>
              <a:rPr lang="it-IT" sz="2000" b="1" dirty="0" smtClean="0">
                <a:effectLst>
                  <a:outerShdw blurRad="38100" dist="38100" dir="2700000" algn="tl">
                    <a:srgbClr val="000000">
                      <a:alpha val="43137"/>
                    </a:srgbClr>
                  </a:outerShdw>
                </a:effectLst>
                <a:latin typeface="Book Antiqua" panose="02040602050305030304" pitchFamily="18" charset="0"/>
              </a:rPr>
              <a:t> A N O V E L </a:t>
            </a:r>
            <a:r>
              <a:rPr lang="it-IT" sz="2000" b="1" dirty="0" err="1" smtClean="0">
                <a:effectLst>
                  <a:outerShdw blurRad="38100" dist="38100" dir="2700000" algn="tl">
                    <a:srgbClr val="000000">
                      <a:alpha val="43137"/>
                    </a:srgbClr>
                  </a:outerShdw>
                </a:effectLst>
                <a:latin typeface="Book Antiqua" panose="02040602050305030304" pitchFamily="18" charset="0"/>
              </a:rPr>
              <a:t>L</a:t>
            </a:r>
            <a:r>
              <a:rPr lang="it-IT" sz="2000" b="1" dirty="0" smtClean="0">
                <a:effectLst>
                  <a:outerShdw blurRad="38100" dist="38100" dir="2700000" algn="tl">
                    <a:srgbClr val="000000">
                      <a:alpha val="43137"/>
                    </a:srgbClr>
                  </a:outerShdw>
                </a:effectLst>
                <a:latin typeface="Book Antiqua" panose="02040602050305030304" pitchFamily="18" charset="0"/>
              </a:rPr>
              <a:t> A</a:t>
            </a:r>
            <a:r>
              <a:rPr lang="it-IT" sz="1200" dirty="0"/>
              <a:t/>
            </a:r>
            <a:br>
              <a:rPr lang="it-IT" sz="1200" dirty="0"/>
            </a:br>
            <a:endParaRPr lang="it-IT" sz="1200" dirty="0"/>
          </a:p>
        </p:txBody>
      </p:sp>
      <p:sp>
        <p:nvSpPr>
          <p:cNvPr id="3" name="Segnaposto contenuto 2"/>
          <p:cNvSpPr>
            <a:spLocks noGrp="1"/>
          </p:cNvSpPr>
          <p:nvPr>
            <p:ph idx="1"/>
          </p:nvPr>
        </p:nvSpPr>
        <p:spPr>
          <a:xfrm>
            <a:off x="457200" y="1600200"/>
            <a:ext cx="8229600" cy="4781128"/>
          </a:xfrm>
        </p:spPr>
        <p:style>
          <a:lnRef idx="1">
            <a:schemeClr val="dk1"/>
          </a:lnRef>
          <a:fillRef idx="2">
            <a:schemeClr val="dk1"/>
          </a:fillRef>
          <a:effectRef idx="1">
            <a:schemeClr val="dk1"/>
          </a:effectRef>
          <a:fontRef idx="minor">
            <a:schemeClr val="dk1"/>
          </a:fontRef>
        </p:style>
        <p:txBody>
          <a:bodyPr anchor="ctr">
            <a:normAutofit fontScale="85000" lnSpcReduction="20000"/>
          </a:bodyPr>
          <a:lstStyle/>
          <a:p>
            <a:pPr marL="0" lvl="0" indent="0" algn="ctr">
              <a:buNone/>
            </a:pPr>
            <a:endParaRPr lang="it-IT" sz="1900" b="1" u="sng" dirty="0" smtClean="0">
              <a:latin typeface="Book Antiqua" panose="02040602050305030304" pitchFamily="18" charset="0"/>
            </a:endParaRPr>
          </a:p>
          <a:p>
            <a:pPr marL="0" lvl="0" indent="0" algn="ctr">
              <a:buNone/>
            </a:pPr>
            <a:r>
              <a:rPr lang="it-IT" sz="1900" b="1" u="sng" dirty="0" smtClean="0">
                <a:latin typeface="Book Antiqua" panose="02040602050305030304" pitchFamily="18" charset="0"/>
              </a:rPr>
              <a:t>1. DA </a:t>
            </a:r>
            <a:r>
              <a:rPr lang="it-IT" sz="1900" b="1" u="sng" dirty="0">
                <a:latin typeface="Book Antiqua" panose="02040602050305030304" pitchFamily="18" charset="0"/>
              </a:rPr>
              <a:t>QUANDO DECORRE LA NOVELLA NORMATIVA ?</a:t>
            </a:r>
            <a:endParaRPr lang="it-IT" sz="1900" u="sng" dirty="0">
              <a:latin typeface="Book Antiqua" panose="02040602050305030304" pitchFamily="18" charset="0"/>
            </a:endParaRPr>
          </a:p>
          <a:p>
            <a:pPr marL="0" indent="0" algn="just">
              <a:buNone/>
            </a:pPr>
            <a:r>
              <a:rPr lang="it-IT" sz="1500" b="1" dirty="0">
                <a:latin typeface="Book Antiqua" panose="02040602050305030304" pitchFamily="18" charset="0"/>
              </a:rPr>
              <a:t> </a:t>
            </a:r>
            <a:endParaRPr lang="it-IT" sz="1500" dirty="0">
              <a:latin typeface="Book Antiqua" panose="02040602050305030304" pitchFamily="18" charset="0"/>
            </a:endParaRPr>
          </a:p>
          <a:p>
            <a:pPr marL="0" indent="0" algn="just">
              <a:buNone/>
            </a:pPr>
            <a:r>
              <a:rPr lang="it-IT" sz="1500" b="1" dirty="0">
                <a:latin typeface="Book Antiqua" panose="02040602050305030304" pitchFamily="18" charset="0"/>
              </a:rPr>
              <a:t> </a:t>
            </a:r>
            <a:endParaRPr lang="it-IT" sz="1500" dirty="0">
              <a:latin typeface="Book Antiqua" panose="02040602050305030304" pitchFamily="18" charset="0"/>
            </a:endParaRPr>
          </a:p>
          <a:p>
            <a:pPr marL="0" indent="0" algn="just">
              <a:buNone/>
            </a:pPr>
            <a:r>
              <a:rPr lang="it-IT" sz="1500" dirty="0">
                <a:latin typeface="Book Antiqua" panose="02040602050305030304" pitchFamily="18" charset="0"/>
              </a:rPr>
              <a:t>LA NORMA E’ STATA INTRODOTTA DA UN DECRETO LEGGE E  PERTANTO E’, PER DEFINIZIONE, </a:t>
            </a:r>
            <a:r>
              <a:rPr lang="it-IT" sz="1500" b="1" dirty="0">
                <a:latin typeface="Book Antiqua" panose="02040602050305030304" pitchFamily="18" charset="0"/>
              </a:rPr>
              <a:t>IMMEDIATAMENTE VIGENTE</a:t>
            </a:r>
            <a:r>
              <a:rPr lang="it-IT" sz="1500" dirty="0">
                <a:latin typeface="Book Antiqua" panose="02040602050305030304" pitchFamily="18" charset="0"/>
              </a:rPr>
              <a:t>.</a:t>
            </a:r>
          </a:p>
          <a:p>
            <a:pPr marL="0" indent="0" algn="just">
              <a:buNone/>
            </a:pPr>
            <a:r>
              <a:rPr lang="it-IT" sz="1500" dirty="0">
                <a:latin typeface="Book Antiqua" panose="02040602050305030304" pitchFamily="18" charset="0"/>
              </a:rPr>
              <a:t> </a:t>
            </a:r>
          </a:p>
          <a:p>
            <a:pPr marL="0" indent="0" algn="just">
              <a:buNone/>
            </a:pPr>
            <a:r>
              <a:rPr lang="it-IT" sz="1500" dirty="0">
                <a:latin typeface="Book Antiqua" panose="02040602050305030304" pitchFamily="18" charset="0"/>
              </a:rPr>
              <a:t>LA STESSA, PERALTRO, HA UN CONTENUTO </a:t>
            </a:r>
            <a:r>
              <a:rPr lang="it-IT" sz="1500" b="1" dirty="0">
                <a:latin typeface="Book Antiqua" panose="02040602050305030304" pitchFamily="18" charset="0"/>
              </a:rPr>
              <a:t>SOSTANZIALMENTE IDENTICO</a:t>
            </a:r>
            <a:r>
              <a:rPr lang="it-IT" sz="1500" dirty="0">
                <a:latin typeface="Book Antiqua" panose="02040602050305030304" pitchFamily="18" charset="0"/>
              </a:rPr>
              <a:t> ALLA PRECEDENTE VERSIONE LA CUI EFFICACIA ERA STATA DIFFERITA AL 1 LUGLIO 2014 IN BASE AL COMBINATO DISPOSTO DELLE NORME DI SEGUITO RIPORTATE:</a:t>
            </a:r>
          </a:p>
          <a:p>
            <a:pPr marL="0" indent="0" algn="just">
              <a:buNone/>
            </a:pPr>
            <a:r>
              <a:rPr lang="it-IT" sz="1500" b="1" dirty="0">
                <a:latin typeface="Book Antiqua" panose="02040602050305030304" pitchFamily="18" charset="0"/>
              </a:rPr>
              <a:t> </a:t>
            </a:r>
            <a:endParaRPr lang="it-IT" sz="1500" dirty="0">
              <a:latin typeface="Book Antiqua" panose="02040602050305030304" pitchFamily="18" charset="0"/>
            </a:endParaRPr>
          </a:p>
          <a:p>
            <a:pPr lvl="0" algn="just">
              <a:buFont typeface="Wingdings" panose="05000000000000000000" pitchFamily="2" charset="2"/>
              <a:buChar char="Ø"/>
            </a:pPr>
            <a:r>
              <a:rPr lang="it-IT" sz="1500" b="1" dirty="0">
                <a:latin typeface="Book Antiqua" panose="02040602050305030304" pitchFamily="18" charset="0"/>
              </a:rPr>
              <a:t>ART. 23 COMMA 5 D.L. 6/12/2011 N. 201. </a:t>
            </a:r>
            <a:r>
              <a:rPr lang="it-IT" sz="1500" i="1" dirty="0">
                <a:latin typeface="Book Antiqua" panose="02040602050305030304" pitchFamily="18" charset="0"/>
              </a:rPr>
              <a:t>l'articolo 33, comma 3-bis, del decreto  legislativo  12  aprile 2006, n. 163, </a:t>
            </a:r>
            <a:r>
              <a:rPr lang="it-IT" sz="1500" b="1" i="1" dirty="0">
                <a:latin typeface="Book Antiqua" panose="02040602050305030304" pitchFamily="18" charset="0"/>
              </a:rPr>
              <a:t>introdotto dal comma 4</a:t>
            </a:r>
            <a:r>
              <a:rPr lang="it-IT" sz="1500" i="1" dirty="0">
                <a:latin typeface="Book Antiqua" panose="02040602050305030304" pitchFamily="18" charset="0"/>
              </a:rPr>
              <a:t>, si applica  alle  gare  bandite </a:t>
            </a:r>
            <a:r>
              <a:rPr lang="it-IT" sz="1500" b="1" i="1" u="sng" dirty="0">
                <a:latin typeface="Book Antiqua" panose="02040602050305030304" pitchFamily="18" charset="0"/>
              </a:rPr>
              <a:t>successivamente al 31 marzo 2012</a:t>
            </a:r>
            <a:r>
              <a:rPr lang="it-IT" sz="1500" i="1" dirty="0">
                <a:latin typeface="Book Antiqua" panose="02040602050305030304" pitchFamily="18" charset="0"/>
              </a:rPr>
              <a:t>. </a:t>
            </a:r>
            <a:endParaRPr lang="it-IT" sz="1500" dirty="0">
              <a:latin typeface="Book Antiqua" panose="02040602050305030304" pitchFamily="18" charset="0"/>
            </a:endParaRPr>
          </a:p>
          <a:p>
            <a:pPr marL="0" indent="0" algn="just">
              <a:buNone/>
            </a:pPr>
            <a:r>
              <a:rPr lang="it-IT" sz="1500" b="1" dirty="0">
                <a:latin typeface="Book Antiqua" panose="02040602050305030304" pitchFamily="18" charset="0"/>
              </a:rPr>
              <a:t> </a:t>
            </a:r>
            <a:endParaRPr lang="it-IT" sz="1500" dirty="0">
              <a:latin typeface="Book Antiqua" panose="02040602050305030304" pitchFamily="18" charset="0"/>
            </a:endParaRPr>
          </a:p>
          <a:p>
            <a:pPr lvl="0" algn="just">
              <a:buFont typeface="Wingdings" panose="05000000000000000000" pitchFamily="2" charset="2"/>
              <a:buChar char="Ø"/>
            </a:pPr>
            <a:r>
              <a:rPr lang="en-US" sz="1500" b="1" dirty="0">
                <a:latin typeface="Book Antiqua" panose="02040602050305030304" pitchFamily="18" charset="0"/>
              </a:rPr>
              <a:t>ART. 3 COMMA 1 BIS D.L. 30/12/2013 N. 150.  </a:t>
            </a:r>
            <a:r>
              <a:rPr lang="it-IT" sz="1500" b="1" i="1" dirty="0">
                <a:latin typeface="Book Antiqua" panose="02040602050305030304" pitchFamily="18" charset="0"/>
              </a:rPr>
              <a:t>il  termine  di  cui  all'articolo  23,  comma   5,   del decreto-legge 6 dicembre 2011, n. 201</a:t>
            </a:r>
            <a:r>
              <a:rPr lang="it-IT" sz="1500" i="1" dirty="0">
                <a:latin typeface="Book Antiqua" panose="02040602050305030304" pitchFamily="18" charset="0"/>
              </a:rPr>
              <a:t>, convertito, con modificazioni, dalla legge 22  dicembre  2011,  n.  214,  </a:t>
            </a:r>
            <a:r>
              <a:rPr lang="it-IT" sz="1500" i="1" dirty="0" err="1">
                <a:latin typeface="Book Antiqua" panose="02040602050305030304" pitchFamily="18" charset="0"/>
              </a:rPr>
              <a:t>gia'</a:t>
            </a:r>
            <a:r>
              <a:rPr lang="it-IT" sz="1500" i="1" dirty="0">
                <a:latin typeface="Book Antiqua" panose="02040602050305030304" pitchFamily="18" charset="0"/>
              </a:rPr>
              <a:t>  prorogato  ai  sensi dell'articolo 29, comma 11-ter, del decreto-legge 29  dicembre  2011, n. 216, convertito, con modificazioni, dalla legge 24 febbraio  2012, n. 14, e dell'articolo 5-ter del decreto-legge 26 aprile 2013, n. 43, convertito, con modificazioni, dalla legge 24 giugno 2013, n. 71,  </a:t>
            </a:r>
            <a:r>
              <a:rPr lang="it-IT" sz="1500" b="1" i="1" u="sng" dirty="0" err="1">
                <a:latin typeface="Book Antiqua" panose="02040602050305030304" pitchFamily="18" charset="0"/>
              </a:rPr>
              <a:t>e'</a:t>
            </a:r>
            <a:r>
              <a:rPr lang="it-IT" sz="1500" b="1" i="1" u="sng" dirty="0">
                <a:latin typeface="Book Antiqua" panose="02040602050305030304" pitchFamily="18" charset="0"/>
              </a:rPr>
              <a:t> ulteriormente differito al 30 giugno 2014</a:t>
            </a:r>
            <a:r>
              <a:rPr lang="it-IT" sz="1500" i="1" u="sng" dirty="0">
                <a:latin typeface="Book Antiqua" panose="02040602050305030304" pitchFamily="18" charset="0"/>
              </a:rPr>
              <a:t>.</a:t>
            </a:r>
            <a:r>
              <a:rPr lang="it-IT" sz="1500" i="1" dirty="0">
                <a:latin typeface="Book Antiqua" panose="02040602050305030304" pitchFamily="18" charset="0"/>
              </a:rPr>
              <a:t> sono fatti salvi i bandi e gli avvisi di gara pubblicati dal 1° gennaio 2014 fino alla  data  di entrata in vigore della legge di conversione del presente decreto.</a:t>
            </a:r>
            <a:endParaRPr lang="it-IT" sz="1500" dirty="0">
              <a:latin typeface="Book Antiqua" panose="02040602050305030304" pitchFamily="18" charset="0"/>
            </a:endParaRPr>
          </a:p>
          <a:p>
            <a:pPr marL="0" indent="0" algn="just">
              <a:buNone/>
            </a:pPr>
            <a:r>
              <a:rPr lang="it-IT" sz="1500" b="1" dirty="0">
                <a:latin typeface="Book Antiqua" panose="02040602050305030304" pitchFamily="18" charset="0"/>
              </a:rPr>
              <a:t> </a:t>
            </a:r>
            <a:endParaRPr lang="it-IT" sz="1500" dirty="0">
              <a:latin typeface="Book Antiqua" panose="02040602050305030304" pitchFamily="18" charset="0"/>
            </a:endParaRPr>
          </a:p>
          <a:p>
            <a:pPr marL="0" indent="0" algn="just">
              <a:buNone/>
            </a:pPr>
            <a:r>
              <a:rPr lang="it-IT" sz="1500" b="1" u="sng" dirty="0">
                <a:latin typeface="Book Antiqua" panose="02040602050305030304" pitchFamily="18" charset="0"/>
              </a:rPr>
              <a:t>ART. 12 DELLE PRELEGGI</a:t>
            </a:r>
            <a:r>
              <a:rPr lang="it-IT" sz="1500" dirty="0">
                <a:latin typeface="Book Antiqua" panose="02040602050305030304" pitchFamily="18" charset="0"/>
              </a:rPr>
              <a:t> (NELL'APPLICARE UNA LEGGE NON SI PUÒ AD ESSA ATTRIBUIRE ALTRO SENSO CHE QUELLO FATTO PALESE DAL </a:t>
            </a:r>
            <a:r>
              <a:rPr lang="it-IT" sz="1500" b="1" dirty="0">
                <a:latin typeface="Book Antiqua" panose="02040602050305030304" pitchFamily="18" charset="0"/>
              </a:rPr>
              <a:t>SIGNIFICATO PROPRIO DELLE PAROLE SECONDO LA CONNESSIONE DI ESSE</a:t>
            </a:r>
            <a:r>
              <a:rPr lang="it-IT" sz="1500" dirty="0">
                <a:latin typeface="Book Antiqua" panose="02040602050305030304" pitchFamily="18" charset="0"/>
              </a:rPr>
              <a:t>, E DALLA </a:t>
            </a:r>
            <a:r>
              <a:rPr lang="it-IT" sz="1500" b="1" u="sng" dirty="0">
                <a:latin typeface="Book Antiqua" panose="02040602050305030304" pitchFamily="18" charset="0"/>
              </a:rPr>
              <a:t>INTENZIONE DEL LEGISLATORE</a:t>
            </a:r>
            <a:r>
              <a:rPr lang="it-IT" sz="1500" u="sng" dirty="0">
                <a:latin typeface="Book Antiqua" panose="02040602050305030304" pitchFamily="18" charset="0"/>
              </a:rPr>
              <a:t>)</a:t>
            </a:r>
            <a:endParaRPr lang="it-IT" sz="1500" dirty="0">
              <a:latin typeface="Book Antiqua" panose="02040602050305030304" pitchFamily="18" charset="0"/>
            </a:endParaRPr>
          </a:p>
          <a:p>
            <a:pPr marL="0" indent="0">
              <a:buNone/>
            </a:pPr>
            <a:endParaRPr lang="it-IT" sz="1400" dirty="0"/>
          </a:p>
        </p:txBody>
      </p:sp>
    </p:spTree>
    <p:extLst>
      <p:ext uri="{BB962C8B-B14F-4D97-AF65-F5344CB8AC3E}">
        <p14:creationId xmlns="" xmlns:p14="http://schemas.microsoft.com/office/powerpoint/2010/main" val="3947768094"/>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336</TotalTime>
  <Words>2246</Words>
  <Application>Microsoft Office PowerPoint</Application>
  <PresentationFormat>Presentazione su schermo (4:3)</PresentationFormat>
  <Paragraphs>187</Paragraphs>
  <Slides>19</Slides>
  <Notes>0</Notes>
  <HiddenSlides>0</HiddenSlides>
  <MMClips>0</MMClips>
  <ScaleCrop>false</ScaleCrop>
  <HeadingPairs>
    <vt:vector size="4" baseType="variant">
      <vt:variant>
        <vt:lpstr>Tema</vt:lpstr>
      </vt:variant>
      <vt:variant>
        <vt:i4>1</vt:i4>
      </vt:variant>
      <vt:variant>
        <vt:lpstr>Titoli diapositive</vt:lpstr>
      </vt:variant>
      <vt:variant>
        <vt:i4>19</vt:i4>
      </vt:variant>
    </vt:vector>
  </HeadingPairs>
  <TitlesOfParts>
    <vt:vector size="20" baseType="lpstr">
      <vt:lpstr>Tema di Office</vt:lpstr>
      <vt:lpstr>LE CENTRALI UNICHE DI COMMITTENZA (C.U.C.)</vt:lpstr>
      <vt:lpstr> D E F I N I Z I O N E  “La «centrale di committenza» è un'amministrazione aggiudicatrice che acquista forniture o servizi destinati ad amministrazioni aggiudicatrici o altri enti aggiudicatori, o aggiudica appalti pubblici o conclude accordi quadro di lavori, forniture o servizi destinati ad amministrazioni aggiudicatrici o altri enti aggiudicatori.”   (ART. 3 COMMA 34 D. LGS. N. 163/2006) </vt:lpstr>
      <vt:lpstr>LA CUC NASCE COME STRUMENTO FACOLTATIVO</vt:lpstr>
      <vt:lpstr>P R I N C I P I   G E N E R A L I  R E G O L A N T I    I    R A P P O R T I    T R A  C.U.C.   E   S I N G O L E    A M M I N I S T R A Z I O N I     </vt:lpstr>
      <vt:lpstr>INTRODUZIONE DEL COMMA 3 BIS  ALMENO UNA MODIFICA ALL’ANNO</vt:lpstr>
      <vt:lpstr>NEL 2014 «ARRIVA» IL D.L. N. 66 </vt:lpstr>
      <vt:lpstr>LA FORMULAZIONE DEL NUOVO COMMA 3 BIS  (MA CHE VERRA’  PROBABILMENTE MODIFICATA IN SEDE DI CONVERSIONE IN LEGGE – ENTRO IL 24 GIUGNO)</vt:lpstr>
      <vt:lpstr>P R I N C I P A L I   N O V I T A’   I N T R O D O T T E   A L  C O M M A  33  BIS</vt:lpstr>
      <vt:lpstr>P R O B L E M A T I C H E  P O S T E  D A L L A N O V E L L A </vt:lpstr>
      <vt:lpstr>NUOVO COMMA 3 BIS NORMA AD EFFICACIA DIFFERITA</vt:lpstr>
      <vt:lpstr>Diapositiva 11</vt:lpstr>
      <vt:lpstr>P R O B L E M A T I C H E   P O S T E   D A L L A   N O V E L L A </vt:lpstr>
      <vt:lpstr>NE CONSEGUE CHE, PERALTRO, SE PER IMPORTI INFERIORI AI 40.000 EURO (O ALLA DIVERSA E MINORE SOGLIA PREVISTA DAL PROPRIO REGOLAMENTO PER GLI AFFIDAMENTI IN ECONOMIA) L’AMMINISTRAZIONE DECIDESSE DI ESPERIRE UN COTTIMO FIDUCIARIO E, QUINDI, UNA PROCEDURA COMPARATIVA (GARA) LA COMPETENZA DELLA STESSA SAREBBE ATTRATTA DALLA C.U.C. E NON RESTEREBBE IN CAPO AL SINGOLO ENTE.   (NON E’ L’IMPORTO CHE DETERMINA LA COMPETENZA MA LA NATURA DELLA PROCEDURA - “SCELTA” O DOVUTA – DA SEGUIRE). </vt:lpstr>
      <vt:lpstr>R A P P O R T O  C.U.C. – S I N G O L E   A M M I N I S T R A Z I O N I </vt:lpstr>
      <vt:lpstr>PROBLEMATICHE RELATIVE ALLA C.U.C.  - ANCORA ATTUALI - E  RELATIVE PRONUNCE MAGISTRATURA CONTABILE</vt:lpstr>
      <vt:lpstr>ART. 33 COMMA 3 BIS DEL D. LGS. N. 163/2014 – IN FASE DI CONVERSIONE IL SENATO (ORA ALL’ESAME DELLA CAMERA) HA LICENZIATO IL SEGUENTE TESTO (NON VIGENTE)</vt:lpstr>
      <vt:lpstr>P R I N C I P A L I   N O V I T A’   A R T. 33  C O M M A   3 B I S  “P A S S A T O”   A L   S E N A T O </vt:lpstr>
      <vt:lpstr>PROPOSTE EMENDAMENTI ANCI</vt:lpstr>
      <vt:lpstr>FAQ RELATIVE A CENTRALI DI COMMITTENZA SALVO DIVERSA REGOLAMENTAZIONE ADOTTATA   FONTE:   http://www.asmecomm.it/centrale-di-committenza-faq </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CENTRALE UNICA DI COMMITTENZA</dc:title>
  <cp:lastModifiedBy>fer fau</cp:lastModifiedBy>
  <cp:revision>25</cp:revision>
  <dcterms:created xsi:type="dcterms:W3CDTF">2014-06-14T12:31:30Z</dcterms:created>
  <dcterms:modified xsi:type="dcterms:W3CDTF">2014-06-18T03:31:31Z</dcterms:modified>
</cp:coreProperties>
</file>