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93" r:id="rId2"/>
    <p:sldId id="289" r:id="rId3"/>
    <p:sldId id="279" r:id="rId4"/>
    <p:sldId id="280" r:id="rId5"/>
    <p:sldId id="281" r:id="rId6"/>
    <p:sldId id="282" r:id="rId7"/>
    <p:sldId id="284" r:id="rId8"/>
    <p:sldId id="285" r:id="rId9"/>
    <p:sldId id="286" r:id="rId10"/>
    <p:sldId id="287" r:id="rId11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zione predefinita" id="{DA0FFDF6-B298-45DC-B6FC-3489302AD83C}">
          <p14:sldIdLst>
            <p14:sldId id="293"/>
            <p14:sldId id="289"/>
            <p14:sldId id="279"/>
            <p14:sldId id="280"/>
            <p14:sldId id="281"/>
            <p14:sldId id="282"/>
            <p14:sldId id="284"/>
            <p14:sldId id="285"/>
            <p14:sldId id="286"/>
            <p14:sldId id="287"/>
          </p14:sldIdLst>
        </p14:section>
        <p14:section name="Sezione senza titolo" id="{1B993EC6-F530-415E-9F06-0C9AC6AC817F}">
          <p14:sldIdLst/>
        </p14:section>
        <p14:section name="Sezione senza titolo" id="{596F62DB-6126-4214-B1F7-A2551F48D55A}">
          <p14:sldIdLst/>
        </p14:section>
        <p14:section name="Sezione senza titolo" id="{5EEBFAEC-436D-4B30-9F2A-F38E19405405}">
          <p14:sldIdLst/>
        </p14:section>
        <p14:section name="Sezione senza titolo" id="{B00CA685-9905-44CD-819B-00B55359FB82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87" autoAdjust="0"/>
    <p:restoredTop sz="86477" autoAdjust="0"/>
  </p:normalViewPr>
  <p:slideViewPr>
    <p:cSldViewPr>
      <p:cViewPr varScale="1">
        <p:scale>
          <a:sx n="64" d="100"/>
          <a:sy n="64" d="100"/>
        </p:scale>
        <p:origin x="924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3FDA1E-D92B-43BF-9791-A7645E8CBFA8}" type="datetimeFigureOut">
              <a:rPr lang="it-IT" smtClean="0"/>
              <a:pPr/>
              <a:t>20/06/2019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8C399-8BC9-408E-A105-9556738CB964}" type="slidenum">
              <a:rPr lang="it-IT" smtClean="0"/>
              <a:pPr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63646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287FCE-4C1C-41D3-BF03-E1548A073ACE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D39BB-314B-4928-89E7-648777651682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C53FF-2D63-43FF-A73D-8FAB03F6659B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00C88-8C2C-4BC2-BF5B-3BC0D130B159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621E6-E4E4-4DE9-8A24-75A1FC8D71C1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BAE3A-75C1-46D3-8EA3-ACC20CB5ABB9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F5F7B-F146-4E80-A2A5-94168F706C09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it-IT" dirty="0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5795D6-9C71-4EDB-A551-5F4F69D9709C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C2E18-6CFF-4F90-8AEA-AFF445C84D35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C8768-977C-441D-B3F7-022B194B13CA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283227-BF42-4B6B-B3B4-5D20509B87F8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94A8F-C702-47BA-9367-D1A635875083}" type="datetime1">
              <a:rPr lang="it-IT" smtClean="0"/>
              <a:pPr/>
              <a:t>20/06/2019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41E1B-4F70-4964-A407-84C68BE8251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Procedura di gara </a:t>
            </a:r>
            <a:br>
              <a:rPr lang="it-IT" dirty="0" smtClean="0"/>
            </a:br>
            <a:r>
              <a:rPr lang="it-IT" dirty="0" smtClean="0"/>
              <a:t>(fasi e </a:t>
            </a:r>
            <a:r>
              <a:rPr lang="it-IT" i="1" dirty="0" smtClean="0"/>
              <a:t>sub</a:t>
            </a:r>
            <a:r>
              <a:rPr lang="it-IT" dirty="0" smtClean="0"/>
              <a:t>procedimenti)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92500"/>
          </a:bodyPr>
          <a:lstStyle/>
          <a:p>
            <a:pPr algn="just">
              <a:buFontTx/>
              <a:buChar char="-"/>
            </a:pPr>
            <a:r>
              <a:rPr lang="it-IT" sz="2400" dirty="0" smtClean="0"/>
              <a:t>apertura Busta </a:t>
            </a:r>
            <a:r>
              <a:rPr lang="it-IT" sz="2400" dirty="0" smtClean="0"/>
              <a:t>documentazione amministrativa -seduta </a:t>
            </a:r>
            <a:r>
              <a:rPr lang="it-IT" sz="2400" dirty="0" smtClean="0"/>
              <a:t>pubblica  </a:t>
            </a:r>
            <a:endParaRPr lang="it-IT" sz="2400" dirty="0"/>
          </a:p>
          <a:p>
            <a:pPr algn="just">
              <a:buFontTx/>
              <a:buChar char="-"/>
            </a:pPr>
            <a:r>
              <a:rPr lang="it-IT" sz="2400" dirty="0" smtClean="0"/>
              <a:t>(</a:t>
            </a:r>
            <a:r>
              <a:rPr lang="it-IT" sz="2400" i="1" u="sng" dirty="0" smtClean="0"/>
              <a:t>eventuale</a:t>
            </a:r>
            <a:r>
              <a:rPr lang="it-IT" sz="2400" dirty="0" smtClean="0"/>
              <a:t>) soccorso istruttorio </a:t>
            </a:r>
          </a:p>
          <a:p>
            <a:pPr algn="just">
              <a:buFontTx/>
              <a:buChar char="-"/>
            </a:pPr>
            <a:r>
              <a:rPr lang="it-IT" sz="2400" dirty="0" smtClean="0"/>
              <a:t>comunicazione </a:t>
            </a:r>
            <a:r>
              <a:rPr lang="it-IT" sz="2400" dirty="0" smtClean="0"/>
              <a:t>dell’elenco degli ammessi e degli </a:t>
            </a:r>
            <a:r>
              <a:rPr lang="it-IT" sz="2400" dirty="0" smtClean="0"/>
              <a:t>esclusi</a:t>
            </a:r>
            <a:endParaRPr lang="it-IT" sz="2400" dirty="0" smtClean="0"/>
          </a:p>
          <a:p>
            <a:pPr algn="just">
              <a:buFontTx/>
              <a:buChar char="-"/>
            </a:pPr>
            <a:r>
              <a:rPr lang="it-IT" sz="2400" dirty="0" smtClean="0"/>
              <a:t>apertura </a:t>
            </a:r>
            <a:r>
              <a:rPr lang="it-IT" sz="2400" dirty="0" smtClean="0"/>
              <a:t>offerta tecnica  </a:t>
            </a:r>
            <a:r>
              <a:rPr lang="it-IT" sz="2400" dirty="0" smtClean="0"/>
              <a:t>– seduta </a:t>
            </a:r>
            <a:r>
              <a:rPr lang="it-IT" sz="2400" dirty="0"/>
              <a:t>pubblica (se criterio OEV)</a:t>
            </a:r>
            <a:endParaRPr lang="it-IT" sz="2400" dirty="0" smtClean="0"/>
          </a:p>
          <a:p>
            <a:pPr algn="just">
              <a:buFontTx/>
              <a:buChar char="-"/>
            </a:pPr>
            <a:r>
              <a:rPr lang="it-IT" sz="2400" dirty="0" smtClean="0"/>
              <a:t>valutazione offerta tecnica – seduta </a:t>
            </a:r>
            <a:r>
              <a:rPr lang="it-IT" sz="2400" dirty="0" smtClean="0"/>
              <a:t>riservata (se criterio OEV)</a:t>
            </a:r>
            <a:endParaRPr lang="it-IT" sz="2400" dirty="0" smtClean="0"/>
          </a:p>
          <a:p>
            <a:pPr algn="just">
              <a:buFontTx/>
              <a:buChar char="-"/>
            </a:pPr>
            <a:r>
              <a:rPr lang="it-IT" sz="2400" dirty="0" smtClean="0"/>
              <a:t>lettura punteggi offerta tecnica (seduta pubblica)</a:t>
            </a:r>
          </a:p>
          <a:p>
            <a:pPr algn="just">
              <a:buFontTx/>
              <a:buChar char="-"/>
            </a:pPr>
            <a:r>
              <a:rPr lang="it-IT" sz="2400" dirty="0" smtClean="0"/>
              <a:t>apertura </a:t>
            </a:r>
            <a:r>
              <a:rPr lang="it-IT" sz="2400" dirty="0" smtClean="0"/>
              <a:t>offerta economica  (salvo inversione fasi di gara)</a:t>
            </a:r>
            <a:endParaRPr lang="it-IT" sz="2400" dirty="0" smtClean="0"/>
          </a:p>
          <a:p>
            <a:pPr algn="just">
              <a:buFontTx/>
              <a:buChar char="-"/>
            </a:pPr>
            <a:r>
              <a:rPr lang="it-IT" sz="2400" dirty="0"/>
              <a:t>p</a:t>
            </a:r>
            <a:r>
              <a:rPr lang="it-IT" sz="2400" dirty="0" smtClean="0"/>
              <a:t>roposta di aggiudicazione </a:t>
            </a:r>
          </a:p>
          <a:p>
            <a:pPr algn="just">
              <a:buFontTx/>
              <a:buChar char="-"/>
            </a:pPr>
            <a:r>
              <a:rPr lang="it-IT" sz="2400" dirty="0"/>
              <a:t>a</a:t>
            </a:r>
            <a:r>
              <a:rPr lang="it-IT" sz="2400" dirty="0" smtClean="0"/>
              <a:t>ggiudicazione (a seguito dei controlli o con efficacia condizionata)</a:t>
            </a:r>
          </a:p>
          <a:p>
            <a:pPr algn="just">
              <a:buFontTx/>
              <a:buChar char="-"/>
            </a:pPr>
            <a:r>
              <a:rPr lang="it-IT" sz="2400" dirty="0" smtClean="0"/>
              <a:t>comunicazioni esito della gara (</a:t>
            </a:r>
            <a:r>
              <a:rPr lang="it-IT" sz="2400" i="1" dirty="0" smtClean="0"/>
              <a:t>stand </a:t>
            </a:r>
            <a:r>
              <a:rPr lang="it-IT" sz="2400" i="1" dirty="0" err="1" smtClean="0"/>
              <a:t>still</a:t>
            </a:r>
            <a:r>
              <a:rPr lang="it-IT" sz="2400" i="1" dirty="0" smtClean="0"/>
              <a:t> </a:t>
            </a:r>
            <a:r>
              <a:rPr lang="it-IT" sz="2400" i="1" dirty="0" err="1" smtClean="0"/>
              <a:t>period</a:t>
            </a:r>
            <a:r>
              <a:rPr lang="it-IT" sz="2400" i="1" dirty="0" smtClean="0"/>
              <a:t> </a:t>
            </a:r>
            <a:r>
              <a:rPr lang="it-IT" sz="2400" dirty="0" smtClean="0"/>
              <a:t>salvo eccezioni)</a:t>
            </a:r>
          </a:p>
          <a:p>
            <a:pPr algn="just">
              <a:buFontTx/>
              <a:buChar char="-"/>
            </a:pPr>
            <a:r>
              <a:rPr lang="it-IT" sz="2400" dirty="0"/>
              <a:t>s</a:t>
            </a:r>
            <a:r>
              <a:rPr lang="it-IT" sz="2400" dirty="0" smtClean="0"/>
              <a:t>tipula del contratto</a:t>
            </a:r>
            <a:endParaRPr lang="it-IT" sz="2400" dirty="0"/>
          </a:p>
        </p:txBody>
      </p:sp>
      <p:sp>
        <p:nvSpPr>
          <p:cNvPr id="4" name="Freccia in giù 3"/>
          <p:cNvSpPr/>
          <p:nvPr/>
        </p:nvSpPr>
        <p:spPr>
          <a:xfrm>
            <a:off x="4427984" y="2084146"/>
            <a:ext cx="484632" cy="57606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86974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0000" lnSpcReduction="20000"/>
          </a:bodyPr>
          <a:lstStyle/>
          <a:p>
            <a:pPr marL="0" indent="0" algn="just">
              <a:buNone/>
            </a:pPr>
            <a:r>
              <a:rPr lang="it-IT" sz="5900" b="1" dirty="0" smtClean="0"/>
              <a:t>3. Spedizione lettera di invito (garantendo l’anonimato)</a:t>
            </a:r>
          </a:p>
          <a:p>
            <a:pPr marL="0" indent="0" algn="just">
              <a:buNone/>
            </a:pPr>
            <a:r>
              <a:rPr lang="it-IT" sz="4400" dirty="0" smtClean="0"/>
              <a:t>                                         ↓ </a:t>
            </a:r>
          </a:p>
          <a:p>
            <a:pPr marL="542925" indent="-542925" algn="just">
              <a:buNone/>
            </a:pPr>
            <a:r>
              <a:rPr lang="it-IT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contenuto minimo: </a:t>
            </a:r>
          </a:p>
          <a:p>
            <a:pPr algn="just">
              <a:buFontTx/>
              <a:buChar char="-"/>
            </a:pPr>
            <a:r>
              <a:rPr lang="it-IT" sz="4400" dirty="0"/>
              <a:t>o</a:t>
            </a:r>
            <a:r>
              <a:rPr lang="it-IT" sz="4400" dirty="0" smtClean="0"/>
              <a:t>ggetto della prestazione, le relative caratteristiche tecniche e prestazionali e il suo importo complessivo</a:t>
            </a:r>
          </a:p>
          <a:p>
            <a:pPr algn="just">
              <a:buFontTx/>
              <a:buChar char="-"/>
            </a:pPr>
            <a:r>
              <a:rPr lang="it-IT" sz="4400" dirty="0"/>
              <a:t>i</a:t>
            </a:r>
            <a:r>
              <a:rPr lang="it-IT" sz="4400" dirty="0" smtClean="0"/>
              <a:t> requisiti generali e speciali</a:t>
            </a:r>
          </a:p>
          <a:p>
            <a:pPr algn="just">
              <a:buFontTx/>
              <a:buChar char="-"/>
            </a:pPr>
            <a:r>
              <a:rPr lang="it-IT" sz="4400" dirty="0"/>
              <a:t>i</a:t>
            </a:r>
            <a:r>
              <a:rPr lang="it-IT" sz="4400" dirty="0" smtClean="0"/>
              <a:t>l termine di presentazione dell’offerta ed il periodo di validità della stessa</a:t>
            </a:r>
          </a:p>
          <a:p>
            <a:pPr algn="just">
              <a:buFontTx/>
              <a:buChar char="-"/>
            </a:pPr>
            <a:r>
              <a:rPr lang="it-IT" sz="4400" dirty="0" smtClean="0"/>
              <a:t>l’indicazione del termine per l’esecuzione della prestazione </a:t>
            </a:r>
          </a:p>
          <a:p>
            <a:pPr algn="just">
              <a:buFontTx/>
              <a:buChar char="-"/>
            </a:pPr>
            <a:r>
              <a:rPr lang="it-IT" sz="4400" dirty="0" smtClean="0"/>
              <a:t>il criterio di selezione delle offerte;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a misura delle penali;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’indicazione dei termini e delle modalità di pagamento;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’eventuale richiesta di garanzie ;</a:t>
            </a:r>
          </a:p>
          <a:p>
            <a:pPr algn="just">
              <a:buFontTx/>
              <a:buChar char="-"/>
            </a:pPr>
            <a:r>
              <a:rPr lang="it-IT" sz="4400" dirty="0"/>
              <a:t>i</a:t>
            </a:r>
            <a:r>
              <a:rPr lang="it-IT" sz="4400" dirty="0" smtClean="0"/>
              <a:t>l nominativo del RUP;</a:t>
            </a:r>
          </a:p>
          <a:p>
            <a:pPr algn="just">
              <a:buFontTx/>
              <a:buChar char="-"/>
            </a:pPr>
            <a:r>
              <a:rPr lang="it-IT" sz="4400" dirty="0"/>
              <a:t>p</a:t>
            </a:r>
            <a:r>
              <a:rPr lang="it-IT" sz="4400" dirty="0" smtClean="0"/>
              <a:t>revisione dell’eventuale esclusione automatica di cui all’art. 97, comma 8 del </a:t>
            </a:r>
            <a:r>
              <a:rPr lang="it-IT" sz="4400" dirty="0" err="1" smtClean="0"/>
              <a:t>cdc</a:t>
            </a:r>
            <a:r>
              <a:rPr lang="it-IT" sz="44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o schema di contratto ed il capitolato tecnico se predisposti;</a:t>
            </a:r>
          </a:p>
          <a:p>
            <a:pPr algn="just">
              <a:buFontTx/>
              <a:buChar char="-"/>
            </a:pPr>
            <a:r>
              <a:rPr lang="it-IT" sz="4400" dirty="0"/>
              <a:t>l</a:t>
            </a:r>
            <a:r>
              <a:rPr lang="it-IT" sz="4400" dirty="0" smtClean="0"/>
              <a:t>a data, l’orario e il luogo di svolgimento della prima seduta pubblica.</a:t>
            </a: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10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79191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LINEE GUIDA ANAC N. 4/2016 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smtClean="0"/>
              <a:t>PRINCIPI </a:t>
            </a:r>
            <a:r>
              <a:rPr lang="it-IT" dirty="0" smtClean="0"/>
              <a:t>COMUNI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FontTx/>
              <a:buChar char="-"/>
            </a:pPr>
            <a:r>
              <a:rPr lang="it-IT" b="1" dirty="0" smtClean="0"/>
              <a:t>Principio di efficacia: </a:t>
            </a:r>
            <a:r>
              <a:rPr lang="it-IT" sz="2400" dirty="0" smtClean="0"/>
              <a:t>idoneità degli atti a perseguire lo scopo e l’interesse pubblico cui sono preordinati</a:t>
            </a:r>
          </a:p>
          <a:p>
            <a:pPr marL="0" indent="0" algn="just">
              <a:buFontTx/>
              <a:buChar char="-"/>
            </a:pPr>
            <a:r>
              <a:rPr lang="it-IT" b="1" dirty="0" smtClean="0"/>
              <a:t>Principio di economicità </a:t>
            </a:r>
            <a:r>
              <a:rPr lang="it-IT" sz="2400" dirty="0" smtClean="0"/>
              <a:t>(= congruità): l’uso ottimale delle risorse da impiegare nello svolgimento della selezione ovvero nell’esecuzione del contratto</a:t>
            </a:r>
          </a:p>
          <a:p>
            <a:pPr marL="0" indent="0" algn="just">
              <a:buNone/>
            </a:pPr>
            <a:r>
              <a:rPr lang="it-IT" dirty="0" smtClean="0"/>
              <a:t>- </a:t>
            </a:r>
            <a:r>
              <a:rPr lang="it-IT" b="1" dirty="0" smtClean="0"/>
              <a:t>Principio di rotazione </a:t>
            </a:r>
            <a:r>
              <a:rPr lang="it-IT" sz="2400" dirty="0" smtClean="0"/>
              <a:t>degli affidamenti e degli inviti (sussiste, di norma, il divieto di invitare il contraente uscente e l’operatore da ultimo invitato e non affidatario) – possibilità di suddivisione in fasce con apposito regolamento di contabilità </a:t>
            </a:r>
            <a:endParaRPr lang="it-IT" sz="2400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907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LINEE GUIDA ANAC N. 4/2016 </a:t>
            </a:r>
            <a:br>
              <a:rPr lang="it-IT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it-IT" dirty="0" smtClean="0"/>
              <a:t>CONTROLLO DEI REQUISITI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85725" indent="-85725" algn="just">
              <a:buAutoNum type="alphaLcParenR"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Fino a 5.000,00 € </a:t>
            </a:r>
          </a:p>
          <a:p>
            <a:pPr marL="0" indent="0" algn="just">
              <a:buNone/>
            </a:pPr>
            <a:r>
              <a:rPr lang="it-IT" sz="3600" dirty="0" smtClean="0"/>
              <a:t>possibilità di stipula del contratto sulla base di autocertificazione, con obbligo di consultazione:</a:t>
            </a:r>
          </a:p>
          <a:p>
            <a:pPr algn="just">
              <a:buFontTx/>
              <a:buChar char="-"/>
            </a:pPr>
            <a:r>
              <a:rPr lang="it-IT" sz="3600" dirty="0"/>
              <a:t>c</a:t>
            </a:r>
            <a:r>
              <a:rPr lang="it-IT" sz="3600" dirty="0" smtClean="0"/>
              <a:t>asellario </a:t>
            </a:r>
            <a:r>
              <a:rPr lang="it-IT" sz="3600" dirty="0" err="1" smtClean="0"/>
              <a:t>Anac</a:t>
            </a:r>
            <a:r>
              <a:rPr lang="it-IT" sz="3600" dirty="0" smtClean="0"/>
              <a:t>;</a:t>
            </a:r>
          </a:p>
          <a:p>
            <a:pPr algn="just">
              <a:buFontTx/>
              <a:buChar char="-"/>
            </a:pPr>
            <a:r>
              <a:rPr lang="it-IT" sz="3600" dirty="0" err="1"/>
              <a:t>d</a:t>
            </a:r>
            <a:r>
              <a:rPr lang="it-IT" sz="3600" dirty="0" err="1" smtClean="0"/>
              <a:t>urc</a:t>
            </a:r>
            <a:r>
              <a:rPr lang="it-IT" sz="3600" dirty="0"/>
              <a:t>;</a:t>
            </a:r>
            <a:endParaRPr lang="it-IT" sz="3600" dirty="0" smtClean="0"/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doneità professionale (camerale o albi);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iscrizione </a:t>
            </a:r>
            <a:r>
              <a:rPr lang="it-IT" sz="3600" i="1" dirty="0" err="1" smtClean="0"/>
              <a:t>white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list</a:t>
            </a:r>
            <a:r>
              <a:rPr lang="it-IT" sz="3600" i="1" dirty="0" smtClean="0"/>
              <a:t> </a:t>
            </a:r>
            <a:r>
              <a:rPr lang="it-IT" sz="3600" dirty="0" smtClean="0"/>
              <a:t>per le attività sensibili indicate dall’art. 1, comma 53, della l. n. 190/2012 (es. trasporto e riciclaggio rifiuti, nolo a freddo ecc.)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it-IT" sz="3600" dirty="0" smtClean="0"/>
              <a:t>  obbligo di previsione di una clausola risolutiva del contratto, eventuali penali pari al 10% del contratto o incameramento della cauzione definitiva ove richiesta, controllo a campione ai sensi dell’art. 71 del dpr n. 445/2000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3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549650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CONTROLLO DEI REQUISITI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0" indent="0" algn="just">
              <a:buNone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b) da € 5.000,00 ad € 20.000,00 € </a:t>
            </a:r>
          </a:p>
          <a:p>
            <a:pPr marL="0" indent="0" algn="just">
              <a:buNone/>
            </a:pPr>
            <a:r>
              <a:rPr lang="it-IT" sz="3600" dirty="0" smtClean="0"/>
              <a:t>possibilità di stipula del contratto sulla base di autocertificazione, con obbligo di consultazione:</a:t>
            </a:r>
          </a:p>
          <a:p>
            <a:pPr algn="just">
              <a:buFontTx/>
              <a:buChar char="-"/>
            </a:pPr>
            <a:r>
              <a:rPr lang="it-IT" sz="3600" dirty="0"/>
              <a:t>c</a:t>
            </a:r>
            <a:r>
              <a:rPr lang="it-IT" sz="3600" dirty="0" smtClean="0"/>
              <a:t>asellario </a:t>
            </a:r>
            <a:r>
              <a:rPr lang="it-IT" sz="3600" dirty="0" err="1" smtClean="0"/>
              <a:t>Anac</a:t>
            </a:r>
            <a:endParaRPr lang="it-IT" sz="3600" dirty="0" smtClean="0"/>
          </a:p>
          <a:p>
            <a:pPr algn="just">
              <a:buFontTx/>
              <a:buChar char="-"/>
            </a:pPr>
            <a:r>
              <a:rPr lang="it-IT" sz="3600" dirty="0"/>
              <a:t>v</a:t>
            </a:r>
            <a:r>
              <a:rPr lang="it-IT" sz="3600" dirty="0" smtClean="0"/>
              <a:t>erifica dei requisiti di cui all’art. 80, comma 1, 4 e 5, </a:t>
            </a:r>
            <a:r>
              <a:rPr lang="it-IT" sz="3600" dirty="0" err="1" smtClean="0"/>
              <a:t>lett</a:t>
            </a:r>
            <a:r>
              <a:rPr lang="it-IT" sz="3600" dirty="0" smtClean="0"/>
              <a:t>. b), del d.lgs. </a:t>
            </a:r>
            <a:r>
              <a:rPr lang="it-IT" sz="3600" dirty="0"/>
              <a:t>n. </a:t>
            </a:r>
            <a:r>
              <a:rPr lang="it-IT" sz="3600" dirty="0" smtClean="0"/>
              <a:t>50/2016</a:t>
            </a:r>
          </a:p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doneità professionale (camerale o albi)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iscrizione </a:t>
            </a:r>
            <a:r>
              <a:rPr lang="it-IT" sz="3600" i="1" dirty="0" err="1" smtClean="0"/>
              <a:t>white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list</a:t>
            </a:r>
            <a:r>
              <a:rPr lang="it-IT" sz="3600" i="1" dirty="0" smtClean="0"/>
              <a:t> </a:t>
            </a:r>
            <a:r>
              <a:rPr lang="it-IT" sz="3600" dirty="0" smtClean="0"/>
              <a:t>per le attività sensibili indicate dall’art. 1, comma 53, della l. n. 190/2012 (es. trasporto e riciclaggio rifiuti, nolo a freddo ecc.)</a:t>
            </a:r>
          </a:p>
          <a:p>
            <a:pPr marL="0" indent="0" algn="just">
              <a:buNone/>
            </a:pPr>
            <a:endParaRPr lang="it-IT" sz="3600" dirty="0" smtClean="0"/>
          </a:p>
          <a:p>
            <a:pPr marL="0" indent="0" algn="just">
              <a:buNone/>
            </a:pP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→</a:t>
            </a:r>
            <a:r>
              <a:rPr lang="it-IT" sz="3600" dirty="0" smtClean="0"/>
              <a:t>  obbligo di previsione di una clausola risolutiva del contratto, eventuali penali, controllo a campione ai sensi dell’art. 71 del </a:t>
            </a:r>
            <a:r>
              <a:rPr lang="it-IT" sz="3600" dirty="0" err="1" smtClean="0"/>
              <a:t>dpr</a:t>
            </a:r>
            <a:r>
              <a:rPr lang="it-IT" sz="3600" dirty="0" smtClean="0"/>
              <a:t> n. 445/2000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4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022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CONTROLLO DEI REQUISITI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 algn="just">
              <a:buNone/>
            </a:pPr>
            <a:r>
              <a:rPr lang="it-IT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t-IT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) Superiori ad € 20.000,00 e fino a 40.000,00 €</a:t>
            </a:r>
          </a:p>
          <a:p>
            <a:pPr marL="0" indent="0" algn="just">
              <a:buNone/>
            </a:pPr>
            <a:r>
              <a:rPr lang="it-IT" sz="3600" dirty="0" smtClean="0"/>
              <a:t>Necessità della verifica del possesso dei requisiti di carattere generale di cui all’art. 80 del codice dei contratti pubblici e di quelli speciali ove richiesti.</a:t>
            </a:r>
          </a:p>
          <a:p>
            <a:pPr marL="0" indent="0" algn="just">
              <a:buNone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203130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it-IT" dirty="0" smtClean="0"/>
              <a:t>PROCEDURA NEGOZIATA FINO A 40.000,00 €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77500" lnSpcReduction="20000"/>
          </a:bodyPr>
          <a:lstStyle/>
          <a:p>
            <a:pPr algn="just">
              <a:buFontTx/>
              <a:buChar char="-"/>
            </a:pPr>
            <a:r>
              <a:rPr lang="it-IT" sz="3600" dirty="0"/>
              <a:t>i</a:t>
            </a:r>
            <a:r>
              <a:rPr lang="it-IT" sz="3600" dirty="0" smtClean="0"/>
              <a:t>nvito rivolto anche a 3 operatori</a:t>
            </a:r>
          </a:p>
          <a:p>
            <a:pPr algn="just">
              <a:buFontTx/>
              <a:buChar char="-"/>
            </a:pPr>
            <a:r>
              <a:rPr lang="it-IT" sz="3600" dirty="0"/>
              <a:t>u</a:t>
            </a:r>
            <a:r>
              <a:rPr lang="it-IT" sz="3600" dirty="0" smtClean="0"/>
              <a:t>tilizzo ordinario del criterio del prezzo più basso</a:t>
            </a:r>
          </a:p>
          <a:p>
            <a:pPr algn="just">
              <a:buFontTx/>
              <a:buChar char="-"/>
            </a:pPr>
            <a:r>
              <a:rPr lang="it-IT" sz="3600" dirty="0"/>
              <a:t>f</a:t>
            </a:r>
            <a:r>
              <a:rPr lang="it-IT" sz="3600" dirty="0" smtClean="0"/>
              <a:t>acoltà (e non obbligo) di richiedere la cauzione provvisoria e quella definitiva</a:t>
            </a:r>
          </a:p>
          <a:p>
            <a:pPr algn="just">
              <a:buFontTx/>
              <a:buChar char="-"/>
            </a:pPr>
            <a:r>
              <a:rPr lang="it-IT" sz="3600" dirty="0"/>
              <a:t>d</a:t>
            </a:r>
            <a:r>
              <a:rPr lang="it-IT" sz="3600" dirty="0" smtClean="0"/>
              <a:t>eroga all’art. 95, comma 10, del d.lgs. n. 50/2016 (indicazione nell’offerta degli oneri di sicurezza interni e dei costi della manodopera)</a:t>
            </a:r>
          </a:p>
          <a:p>
            <a:pPr algn="just">
              <a:buFontTx/>
              <a:buChar char="-"/>
            </a:pPr>
            <a:r>
              <a:rPr lang="it-IT" sz="3600" dirty="0"/>
              <a:t>n</a:t>
            </a:r>
            <a:r>
              <a:rPr lang="it-IT" sz="3600" dirty="0" smtClean="0"/>
              <a:t>on doverosità della verifica dell’anomalia (in caso di offerte ammesse in numero inferiore a 5)</a:t>
            </a:r>
          </a:p>
          <a:p>
            <a:pPr algn="just">
              <a:buFontTx/>
              <a:buChar char="-"/>
            </a:pPr>
            <a:r>
              <a:rPr lang="it-IT" sz="3600" dirty="0" smtClean="0"/>
              <a:t>deroga allo </a:t>
            </a:r>
            <a:r>
              <a:rPr lang="it-IT" sz="3600" i="1" dirty="0" smtClean="0"/>
              <a:t>stand </a:t>
            </a:r>
            <a:r>
              <a:rPr lang="it-IT" sz="3600" i="1" dirty="0" err="1" smtClean="0"/>
              <a:t>still</a:t>
            </a:r>
            <a:r>
              <a:rPr lang="it-IT" sz="3600" i="1" dirty="0" smtClean="0"/>
              <a:t> </a:t>
            </a:r>
            <a:r>
              <a:rPr lang="it-IT" sz="3600" i="1" dirty="0" err="1" smtClean="0"/>
              <a:t>period</a:t>
            </a:r>
            <a:endParaRPr lang="it-IT" sz="3600" i="1" dirty="0" smtClean="0"/>
          </a:p>
          <a:p>
            <a:pPr algn="just">
              <a:buFontTx/>
              <a:buChar char="-"/>
            </a:pPr>
            <a:endParaRPr lang="it-IT" sz="3600" dirty="0" smtClean="0"/>
          </a:p>
          <a:p>
            <a:pPr marL="0" indent="0" algn="just">
              <a:buNone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8665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</a:t>
            </a:r>
            <a:r>
              <a:rPr lang="it-IT" dirty="0" smtClean="0"/>
              <a:t>PROCEDURA  NEGOZIATA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pPr marL="742950" indent="-742950" algn="just">
              <a:buAutoNum type="arabicPeriod"/>
            </a:pPr>
            <a:r>
              <a:rPr lang="it-IT" sz="4500" dirty="0" smtClean="0"/>
              <a:t>Determina a contrarre</a:t>
            </a:r>
          </a:p>
          <a:p>
            <a:pPr marL="0" indent="0" algn="just">
              <a:buNone/>
            </a:pPr>
            <a:r>
              <a:rPr lang="it-IT" sz="4500" dirty="0" smtClean="0"/>
              <a:t>                            ↓ </a:t>
            </a:r>
          </a:p>
          <a:p>
            <a:pPr marL="0" indent="0" algn="just">
              <a:buNone/>
            </a:pPr>
            <a:r>
              <a:rPr lang="it-IT" sz="3800" dirty="0" smtClean="0"/>
              <a:t>-    l’indicazione dell’interesse pubblico che si intende soddisfare;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e caratteristiche delle opere, dei beni, dei servizi che si intendono acquistare;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’importo massimo stimato dell’affidamento e la relativa copertura contabile;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a procedura che si intende seguire con una sintetica indicazione delle ragioni;</a:t>
            </a:r>
          </a:p>
          <a:p>
            <a:pPr algn="just">
              <a:buFontTx/>
              <a:buChar char="-"/>
            </a:pPr>
            <a:r>
              <a:rPr lang="it-IT" sz="3800" dirty="0"/>
              <a:t>i</a:t>
            </a:r>
            <a:r>
              <a:rPr lang="it-IT" sz="3800" dirty="0" smtClean="0"/>
              <a:t> criteri per la selezione degli operatori economici e delle offerte;</a:t>
            </a:r>
          </a:p>
          <a:p>
            <a:pPr algn="just">
              <a:buFontTx/>
              <a:buChar char="-"/>
            </a:pPr>
            <a:r>
              <a:rPr lang="it-IT" sz="3800" dirty="0"/>
              <a:t>l</a:t>
            </a:r>
            <a:r>
              <a:rPr lang="it-IT" sz="3800" dirty="0" smtClean="0"/>
              <a:t>e principali condizioni contrattuali.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7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66085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742950" indent="-742950" algn="just">
              <a:buAutoNum type="arabicPeriod"/>
            </a:pPr>
            <a:r>
              <a:rPr lang="it-IT" sz="4500" b="1" dirty="0" smtClean="0"/>
              <a:t>Scelta dei candidati da invitare</a:t>
            </a:r>
          </a:p>
          <a:p>
            <a:pPr marL="0" indent="0" algn="just">
              <a:buNone/>
            </a:pPr>
            <a:r>
              <a:rPr lang="it-IT" sz="4500" dirty="0" smtClean="0"/>
              <a:t>                            ↓ </a:t>
            </a:r>
          </a:p>
          <a:p>
            <a:pPr marL="0" indent="0" algn="just">
              <a:buNone/>
            </a:pPr>
            <a:r>
              <a:rPr lang="it-IT" sz="3800" dirty="0" smtClean="0"/>
              <a:t>-    </a:t>
            </a:r>
            <a:r>
              <a:rPr lang="it-IT" sz="3800" dirty="0"/>
              <a:t>c</a:t>
            </a:r>
            <a:r>
              <a:rPr lang="it-IT" sz="3800" dirty="0" smtClean="0"/>
              <a:t>onsultazione elenchi</a:t>
            </a:r>
          </a:p>
          <a:p>
            <a:pPr algn="just">
              <a:buFontTx/>
              <a:buChar char="-"/>
            </a:pPr>
            <a:r>
              <a:rPr lang="it-IT" sz="3800" dirty="0" smtClean="0"/>
              <a:t>  manifestazione di interesse</a:t>
            </a:r>
          </a:p>
          <a:p>
            <a:pPr algn="just">
              <a:buNone/>
            </a:pPr>
            <a:endParaRPr lang="it-IT" sz="3800" dirty="0" smtClean="0"/>
          </a:p>
          <a:p>
            <a:pPr algn="just">
              <a:buNone/>
            </a:pPr>
            <a:r>
              <a:rPr lang="it-IT" sz="2400" dirty="0" smtClean="0"/>
              <a:t>	(eventuale sorteggio anonimo degli operatori da invitare)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4389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it-IT" dirty="0" smtClean="0"/>
              <a:t>FASI DELLA PROCEDURA 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47500" lnSpcReduction="20000"/>
          </a:bodyPr>
          <a:lstStyle/>
          <a:p>
            <a:pPr marL="0" indent="0" algn="just">
              <a:buNone/>
            </a:pPr>
            <a:r>
              <a:rPr lang="it-IT" sz="5900" b="1" dirty="0" smtClean="0"/>
              <a:t>2. Avviso di manifestazione di interesse </a:t>
            </a:r>
          </a:p>
          <a:p>
            <a:pPr marL="0" indent="0" algn="just">
              <a:buNone/>
            </a:pPr>
            <a:r>
              <a:rPr lang="it-IT" sz="4400" dirty="0" smtClean="0"/>
              <a:t>                                         ↓ </a:t>
            </a:r>
          </a:p>
          <a:p>
            <a:pPr marL="542925" indent="-542925" algn="just">
              <a:buNone/>
            </a:pPr>
            <a:r>
              <a:rPr lang="it-IT" sz="4400" dirty="0" smtClean="0"/>
              <a:t>-    </a:t>
            </a:r>
            <a:r>
              <a:rPr lang="it-IT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</a:t>
            </a:r>
            <a:r>
              <a:rPr lang="it-IT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orma di pubblicazione </a:t>
            </a:r>
            <a:r>
              <a:rPr lang="it-IT" sz="5100" dirty="0" smtClean="0"/>
              <a:t>(sul profilo del committente, nella sezione Amministrazione Trasparente);</a:t>
            </a:r>
          </a:p>
          <a:p>
            <a:pPr marL="542925" indent="-542925" algn="just">
              <a:buFontTx/>
              <a:buChar char="-"/>
            </a:pPr>
            <a:r>
              <a:rPr lang="it-IT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tempi di pubblicazione</a:t>
            </a:r>
            <a:r>
              <a:rPr lang="it-IT" sz="5100" dirty="0" smtClean="0"/>
              <a:t>: almeno per 15 giorni, ridotti a 5 in  caso di urgenza;</a:t>
            </a:r>
          </a:p>
          <a:p>
            <a:pPr marL="542925" indent="-542925" algn="just">
              <a:buFontTx/>
              <a:buChar char="-"/>
            </a:pPr>
            <a:r>
              <a:rPr lang="it-IT" sz="5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it-IT" sz="5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ontenuto minimo: </a:t>
            </a:r>
            <a:r>
              <a:rPr lang="it-IT" sz="5100" dirty="0" smtClean="0"/>
              <a:t>valore dell’affidamento, elementi essenziali del contratto, requisiti di idoneità professionale, requisiti minimi di capacità economica/finanziaria,  le capacità tecniche e professionali richieste ai fini della partecipazione, il numero minimo ed eventualmente massimo di operatori che saranno invitati alla procedura, i criteri di selezione degli operatori economici, le modalità per comunicare con la stazione appaltante. </a:t>
            </a:r>
          </a:p>
          <a:p>
            <a:pPr algn="just">
              <a:buFontTx/>
              <a:buChar char="-"/>
            </a:pPr>
            <a:endParaRPr lang="it-IT" sz="3600" dirty="0" smtClean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A41E1B-4F70-4964-A407-84C68BE8251C}" type="slidenum">
              <a:rPr lang="it-IT" smtClean="0"/>
              <a:pPr/>
              <a:t>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84955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1775</TotalTime>
  <Words>869</Words>
  <Application>Microsoft Office PowerPoint</Application>
  <PresentationFormat>Presentazione su schermo (4:3)</PresentationFormat>
  <Paragraphs>91</Paragraphs>
  <Slides>10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10</vt:i4>
      </vt:variant>
    </vt:vector>
  </HeadingPairs>
  <TitlesOfParts>
    <vt:vector size="13" baseType="lpstr">
      <vt:lpstr>Arial</vt:lpstr>
      <vt:lpstr>Calibri</vt:lpstr>
      <vt:lpstr>Tema di Office</vt:lpstr>
      <vt:lpstr>Procedura di gara  (fasi e subprocedimenti)</vt:lpstr>
      <vt:lpstr>LINEE GUIDA ANAC N. 4/2016  PRINCIPI COMUNI</vt:lpstr>
      <vt:lpstr>LINEE GUIDA ANAC N. 4/2016  CONTROLLO DEI REQUISITI</vt:lpstr>
      <vt:lpstr>CONTROLLO DEI REQUISITI</vt:lpstr>
      <vt:lpstr>CONTROLLO DEI REQUISITI</vt:lpstr>
      <vt:lpstr>PROCEDURA NEGOZIATA FINO A 40.000,00 €</vt:lpstr>
      <vt:lpstr>FASI PROCEDURA  NEGOZIATA</vt:lpstr>
      <vt:lpstr>FASI DELLA PROCEDURA </vt:lpstr>
      <vt:lpstr>FASI DELLA PROCEDURA </vt:lpstr>
      <vt:lpstr>FASI DELLA PROCEDURA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 varie forme di accesso</dc:title>
  <dc:creator>Principale</dc:creator>
  <cp:lastModifiedBy>Utente Windows</cp:lastModifiedBy>
  <cp:revision>85</cp:revision>
  <dcterms:created xsi:type="dcterms:W3CDTF">2017-11-07T10:01:12Z</dcterms:created>
  <dcterms:modified xsi:type="dcterms:W3CDTF">2019-06-20T20:53:16Z</dcterms:modified>
</cp:coreProperties>
</file>